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301" r:id="rId3"/>
    <p:sldId id="257" r:id="rId4"/>
    <p:sldId id="262" r:id="rId5"/>
    <p:sldId id="303" r:id="rId6"/>
    <p:sldId id="302" r:id="rId7"/>
    <p:sldId id="263" r:id="rId8"/>
    <p:sldId id="265" r:id="rId9"/>
    <p:sldId id="319" r:id="rId10"/>
    <p:sldId id="269" r:id="rId11"/>
    <p:sldId id="305" r:id="rId12"/>
    <p:sldId id="310" r:id="rId13"/>
    <p:sldId id="312" r:id="rId14"/>
    <p:sldId id="282" r:id="rId15"/>
    <p:sldId id="287" r:id="rId16"/>
    <p:sldId id="318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15" autoAdjust="0"/>
  </p:normalViewPr>
  <p:slideViewPr>
    <p:cSldViewPr>
      <p:cViewPr varScale="1">
        <p:scale>
          <a:sx n="93" d="100"/>
          <a:sy n="93" d="100"/>
        </p:scale>
        <p:origin x="90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84AB8-9D3F-4008-B05D-AA0F343E96F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4D37A6-ED64-4126-ACBB-3DC92920A070}">
      <dgm:prSet phldrT="[Text]"/>
      <dgm:spPr/>
      <dgm:t>
        <a:bodyPr/>
        <a:lstStyle/>
        <a:p>
          <a:r>
            <a:rPr lang="sr-Cyrl-RS">
              <a:latin typeface="+mj-lt"/>
            </a:rPr>
            <a:t>Губици</a:t>
          </a:r>
          <a:endParaRPr lang="en-US">
            <a:latin typeface="+mj-lt"/>
          </a:endParaRPr>
        </a:p>
      </dgm:t>
    </dgm:pt>
    <dgm:pt modelId="{A9595AFF-B040-48C1-8CE6-BBBB49C18021}" type="parTrans" cxnId="{23CB5D08-83DF-40CF-97EF-9D1891652E9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858432B-9A16-4505-A331-1F8A08C3F3C5}" type="sibTrans" cxnId="{23CB5D08-83DF-40CF-97EF-9D1891652E9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CA3FAEE-1ACF-4C6E-B6AB-186393AC01B5}">
      <dgm:prSet phldrT="[Text]"/>
      <dgm:spPr/>
      <dgm:t>
        <a:bodyPr/>
        <a:lstStyle/>
        <a:p>
          <a:r>
            <a:rPr lang="sr-Cyrl-RS">
              <a:latin typeface="+mj-lt"/>
            </a:rPr>
            <a:t>Кроз објекте</a:t>
          </a:r>
          <a:endParaRPr lang="en-US">
            <a:latin typeface="+mj-lt"/>
          </a:endParaRPr>
        </a:p>
      </dgm:t>
    </dgm:pt>
    <dgm:pt modelId="{9F93AA31-5A24-4EEF-9C6A-42D7D53298DB}" type="parTrans" cxnId="{BB464608-8A19-4BD5-8721-3E3973F26EB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CED201E-C88A-42A3-BBEE-5EAA62696569}" type="sibTrans" cxnId="{BB464608-8A19-4BD5-8721-3E3973F26EB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4199C60-53BF-4B2F-8618-0598D38366CA}">
      <dgm:prSet phldrT="[Text]"/>
      <dgm:spPr/>
      <dgm:t>
        <a:bodyPr/>
        <a:lstStyle/>
        <a:p>
          <a:r>
            <a:rPr lang="sr-Cyrl-RS">
              <a:latin typeface="+mj-lt"/>
            </a:rPr>
            <a:t>На цевоводима и каналима</a:t>
          </a:r>
          <a:endParaRPr lang="en-US">
            <a:latin typeface="+mj-lt"/>
          </a:endParaRPr>
        </a:p>
      </dgm:t>
    </dgm:pt>
    <dgm:pt modelId="{57A69990-ABF5-4D51-8AF6-505B8EC09155}" type="parTrans" cxnId="{6C4DA762-6B0F-4143-85ED-A4FE12BA9DE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2803DB9-111E-41CD-A3F8-02F1FD7DE850}" type="sibTrans" cxnId="{6C4DA762-6B0F-4143-85ED-A4FE12BA9DE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0FB59FC-D8DA-4D79-9619-D6D210729010}">
      <dgm:prSet phldrT="[Text]"/>
      <dgm:spPr/>
      <dgm:t>
        <a:bodyPr/>
        <a:lstStyle/>
        <a:p>
          <a:r>
            <a:rPr lang="sr-Cyrl-RS">
              <a:latin typeface="+mj-lt"/>
            </a:rPr>
            <a:t>течење под притиском</a:t>
          </a:r>
          <a:endParaRPr lang="en-US">
            <a:latin typeface="+mj-lt"/>
          </a:endParaRPr>
        </a:p>
      </dgm:t>
    </dgm:pt>
    <dgm:pt modelId="{F3A20D1D-428E-4D58-A3C1-3B7B4EA55A59}" type="parTrans" cxnId="{E6437D5A-DA34-4888-A744-456526B66E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C8BAFB0-83D9-494E-A995-923221A8B162}" type="sibTrans" cxnId="{E6437D5A-DA34-4888-A744-456526B66E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7F01E3A-7F8E-478C-BB81-8458D359E7E2}">
      <dgm:prSet phldrT="[Text]"/>
      <dgm:spPr/>
      <dgm:t>
        <a:bodyPr/>
        <a:lstStyle/>
        <a:p>
          <a:r>
            <a:rPr lang="sr-Cyrl-RS">
              <a:latin typeface="+mj-lt"/>
            </a:rPr>
            <a:t>течење са слободном површином</a:t>
          </a:r>
          <a:endParaRPr lang="en-US">
            <a:latin typeface="+mj-lt"/>
          </a:endParaRPr>
        </a:p>
      </dgm:t>
    </dgm:pt>
    <dgm:pt modelId="{D67F5B82-27FA-493A-A033-F0070B965B0C}" type="parTrans" cxnId="{EDEB020D-E484-4F10-9D32-527651749C6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CD17ECF-2E9E-4385-BAAE-348681720AE7}" type="sibTrans" cxnId="{EDEB020D-E484-4F10-9D32-527651749C6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A38E68C-1D65-4FE4-AD9F-A0B64485843A}" type="pres">
      <dgm:prSet presAssocID="{47E84AB8-9D3F-4008-B05D-AA0F343E96F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90941C-BF91-4EC3-871C-4786757D124C}" type="pres">
      <dgm:prSet presAssocID="{EF4D37A6-ED64-4126-ACBB-3DC92920A070}" presName="hierRoot1" presStyleCnt="0"/>
      <dgm:spPr/>
    </dgm:pt>
    <dgm:pt modelId="{308F41EF-2848-40A9-922B-40EF3CA98E19}" type="pres">
      <dgm:prSet presAssocID="{EF4D37A6-ED64-4126-ACBB-3DC92920A070}" presName="composite" presStyleCnt="0"/>
      <dgm:spPr/>
    </dgm:pt>
    <dgm:pt modelId="{B3DE1D05-9733-4C06-8DC7-B4C8CAF623AB}" type="pres">
      <dgm:prSet presAssocID="{EF4D37A6-ED64-4126-ACBB-3DC92920A070}" presName="background" presStyleLbl="node0" presStyleIdx="0" presStyleCnt="1"/>
      <dgm:spPr/>
    </dgm:pt>
    <dgm:pt modelId="{D143CD4F-6227-4A99-9191-0876FDC8ECD1}" type="pres">
      <dgm:prSet presAssocID="{EF4D37A6-ED64-4126-ACBB-3DC92920A070}" presName="text" presStyleLbl="fgAcc0" presStyleIdx="0" presStyleCnt="1">
        <dgm:presLayoutVars>
          <dgm:chPref val="3"/>
        </dgm:presLayoutVars>
      </dgm:prSet>
      <dgm:spPr/>
    </dgm:pt>
    <dgm:pt modelId="{6CE218F7-6621-4482-B9D7-B9270AA5D927}" type="pres">
      <dgm:prSet presAssocID="{EF4D37A6-ED64-4126-ACBB-3DC92920A070}" presName="hierChild2" presStyleCnt="0"/>
      <dgm:spPr/>
    </dgm:pt>
    <dgm:pt modelId="{0C779E18-7E84-4B76-A148-6864FB310F73}" type="pres">
      <dgm:prSet presAssocID="{9F93AA31-5A24-4EEF-9C6A-42D7D53298DB}" presName="Name10" presStyleLbl="parChTrans1D2" presStyleIdx="0" presStyleCnt="2"/>
      <dgm:spPr/>
    </dgm:pt>
    <dgm:pt modelId="{E5DBBF05-49CF-4EBF-8577-5A2B8B64B867}" type="pres">
      <dgm:prSet presAssocID="{FCA3FAEE-1ACF-4C6E-B6AB-186393AC01B5}" presName="hierRoot2" presStyleCnt="0"/>
      <dgm:spPr/>
    </dgm:pt>
    <dgm:pt modelId="{C31F8B45-0CC6-494E-B186-0AE3C877F5A1}" type="pres">
      <dgm:prSet presAssocID="{FCA3FAEE-1ACF-4C6E-B6AB-186393AC01B5}" presName="composite2" presStyleCnt="0"/>
      <dgm:spPr/>
    </dgm:pt>
    <dgm:pt modelId="{2938FA79-5CFA-4D27-BAEB-053A4EA652B9}" type="pres">
      <dgm:prSet presAssocID="{FCA3FAEE-1ACF-4C6E-B6AB-186393AC01B5}" presName="background2" presStyleLbl="node2" presStyleIdx="0" presStyleCnt="2"/>
      <dgm:spPr/>
    </dgm:pt>
    <dgm:pt modelId="{CA0D8FB9-8E71-44B2-A667-07824A1D9D0C}" type="pres">
      <dgm:prSet presAssocID="{FCA3FAEE-1ACF-4C6E-B6AB-186393AC01B5}" presName="text2" presStyleLbl="fgAcc2" presStyleIdx="0" presStyleCnt="2">
        <dgm:presLayoutVars>
          <dgm:chPref val="3"/>
        </dgm:presLayoutVars>
      </dgm:prSet>
      <dgm:spPr/>
    </dgm:pt>
    <dgm:pt modelId="{05ED678D-D563-4488-824D-0E293E5FBE03}" type="pres">
      <dgm:prSet presAssocID="{FCA3FAEE-1ACF-4C6E-B6AB-186393AC01B5}" presName="hierChild3" presStyleCnt="0"/>
      <dgm:spPr/>
    </dgm:pt>
    <dgm:pt modelId="{92BF6727-F2EB-48FC-B4EF-290097A0CB2C}" type="pres">
      <dgm:prSet presAssocID="{57A69990-ABF5-4D51-8AF6-505B8EC09155}" presName="Name10" presStyleLbl="parChTrans1D2" presStyleIdx="1" presStyleCnt="2"/>
      <dgm:spPr/>
    </dgm:pt>
    <dgm:pt modelId="{22BD8CD9-240D-4623-9B33-4777E63B533A}" type="pres">
      <dgm:prSet presAssocID="{24199C60-53BF-4B2F-8618-0598D38366CA}" presName="hierRoot2" presStyleCnt="0"/>
      <dgm:spPr/>
    </dgm:pt>
    <dgm:pt modelId="{7B7D1EE8-CD04-40C0-8F88-B284D1DAA61D}" type="pres">
      <dgm:prSet presAssocID="{24199C60-53BF-4B2F-8618-0598D38366CA}" presName="composite2" presStyleCnt="0"/>
      <dgm:spPr/>
    </dgm:pt>
    <dgm:pt modelId="{52A886EE-D0AE-4F21-89FE-B26F024A3B5B}" type="pres">
      <dgm:prSet presAssocID="{24199C60-53BF-4B2F-8618-0598D38366CA}" presName="background2" presStyleLbl="node2" presStyleIdx="1" presStyleCnt="2"/>
      <dgm:spPr/>
    </dgm:pt>
    <dgm:pt modelId="{C8CFC77F-81F9-4A06-A8E3-E0007DBC832E}" type="pres">
      <dgm:prSet presAssocID="{24199C60-53BF-4B2F-8618-0598D38366CA}" presName="text2" presStyleLbl="fgAcc2" presStyleIdx="1" presStyleCnt="2">
        <dgm:presLayoutVars>
          <dgm:chPref val="3"/>
        </dgm:presLayoutVars>
      </dgm:prSet>
      <dgm:spPr/>
    </dgm:pt>
    <dgm:pt modelId="{9376D3DA-5246-450B-A05D-B1DEFCE7C73C}" type="pres">
      <dgm:prSet presAssocID="{24199C60-53BF-4B2F-8618-0598D38366CA}" presName="hierChild3" presStyleCnt="0"/>
      <dgm:spPr/>
    </dgm:pt>
    <dgm:pt modelId="{07C17D0D-339E-4E7E-A3ED-1CF032B4D699}" type="pres">
      <dgm:prSet presAssocID="{F3A20D1D-428E-4D58-A3C1-3B7B4EA55A59}" presName="Name17" presStyleLbl="parChTrans1D3" presStyleIdx="0" presStyleCnt="2"/>
      <dgm:spPr/>
    </dgm:pt>
    <dgm:pt modelId="{A37A984E-FA6C-4D61-9BF2-BB0CE720586F}" type="pres">
      <dgm:prSet presAssocID="{10FB59FC-D8DA-4D79-9619-D6D210729010}" presName="hierRoot3" presStyleCnt="0"/>
      <dgm:spPr/>
    </dgm:pt>
    <dgm:pt modelId="{B71CAC7F-E669-4308-A041-761493158DD8}" type="pres">
      <dgm:prSet presAssocID="{10FB59FC-D8DA-4D79-9619-D6D210729010}" presName="composite3" presStyleCnt="0"/>
      <dgm:spPr/>
    </dgm:pt>
    <dgm:pt modelId="{4889247E-FB88-433C-8C75-5DC0CCEBB320}" type="pres">
      <dgm:prSet presAssocID="{10FB59FC-D8DA-4D79-9619-D6D210729010}" presName="background3" presStyleLbl="node3" presStyleIdx="0" presStyleCnt="2"/>
      <dgm:spPr/>
    </dgm:pt>
    <dgm:pt modelId="{BCB6E051-D555-41AB-A605-6E3700BF8E57}" type="pres">
      <dgm:prSet presAssocID="{10FB59FC-D8DA-4D79-9619-D6D210729010}" presName="text3" presStyleLbl="fgAcc3" presStyleIdx="0" presStyleCnt="2">
        <dgm:presLayoutVars>
          <dgm:chPref val="3"/>
        </dgm:presLayoutVars>
      </dgm:prSet>
      <dgm:spPr/>
    </dgm:pt>
    <dgm:pt modelId="{D033A8DB-4EB1-4668-A2E4-DEA0411B7826}" type="pres">
      <dgm:prSet presAssocID="{10FB59FC-D8DA-4D79-9619-D6D210729010}" presName="hierChild4" presStyleCnt="0"/>
      <dgm:spPr/>
    </dgm:pt>
    <dgm:pt modelId="{7899D33D-3381-4EE1-AEB3-BCFF08298607}" type="pres">
      <dgm:prSet presAssocID="{D67F5B82-27FA-493A-A033-F0070B965B0C}" presName="Name17" presStyleLbl="parChTrans1D3" presStyleIdx="1" presStyleCnt="2"/>
      <dgm:spPr/>
    </dgm:pt>
    <dgm:pt modelId="{E2CE170F-9044-4951-BB11-87BB46A3FFE8}" type="pres">
      <dgm:prSet presAssocID="{57F01E3A-7F8E-478C-BB81-8458D359E7E2}" presName="hierRoot3" presStyleCnt="0"/>
      <dgm:spPr/>
    </dgm:pt>
    <dgm:pt modelId="{459BB3DF-9068-4AC2-9090-091937C40916}" type="pres">
      <dgm:prSet presAssocID="{57F01E3A-7F8E-478C-BB81-8458D359E7E2}" presName="composite3" presStyleCnt="0"/>
      <dgm:spPr/>
    </dgm:pt>
    <dgm:pt modelId="{E989451F-837F-4AED-A2C7-84568D921AD0}" type="pres">
      <dgm:prSet presAssocID="{57F01E3A-7F8E-478C-BB81-8458D359E7E2}" presName="background3" presStyleLbl="node3" presStyleIdx="1" presStyleCnt="2"/>
      <dgm:spPr/>
    </dgm:pt>
    <dgm:pt modelId="{AC985B3D-C53C-4D77-A702-28D5C6D6A0AB}" type="pres">
      <dgm:prSet presAssocID="{57F01E3A-7F8E-478C-BB81-8458D359E7E2}" presName="text3" presStyleLbl="fgAcc3" presStyleIdx="1" presStyleCnt="2">
        <dgm:presLayoutVars>
          <dgm:chPref val="3"/>
        </dgm:presLayoutVars>
      </dgm:prSet>
      <dgm:spPr/>
    </dgm:pt>
    <dgm:pt modelId="{DCF1480F-1400-4093-B719-19AFB6E8A44A}" type="pres">
      <dgm:prSet presAssocID="{57F01E3A-7F8E-478C-BB81-8458D359E7E2}" presName="hierChild4" presStyleCnt="0"/>
      <dgm:spPr/>
    </dgm:pt>
  </dgm:ptLst>
  <dgm:cxnLst>
    <dgm:cxn modelId="{23CB5D08-83DF-40CF-97EF-9D1891652E95}" srcId="{47E84AB8-9D3F-4008-B05D-AA0F343E96FB}" destId="{EF4D37A6-ED64-4126-ACBB-3DC92920A070}" srcOrd="0" destOrd="0" parTransId="{A9595AFF-B040-48C1-8CE6-BBBB49C18021}" sibTransId="{D858432B-9A16-4505-A331-1F8A08C3F3C5}"/>
    <dgm:cxn modelId="{BB464608-8A19-4BD5-8721-3E3973F26EB1}" srcId="{EF4D37A6-ED64-4126-ACBB-3DC92920A070}" destId="{FCA3FAEE-1ACF-4C6E-B6AB-186393AC01B5}" srcOrd="0" destOrd="0" parTransId="{9F93AA31-5A24-4EEF-9C6A-42D7D53298DB}" sibTransId="{5CED201E-C88A-42A3-BBEE-5EAA62696569}"/>
    <dgm:cxn modelId="{EDEB020D-E484-4F10-9D32-527651749C64}" srcId="{24199C60-53BF-4B2F-8618-0598D38366CA}" destId="{57F01E3A-7F8E-478C-BB81-8458D359E7E2}" srcOrd="1" destOrd="0" parTransId="{D67F5B82-27FA-493A-A033-F0070B965B0C}" sibTransId="{DCD17ECF-2E9E-4385-BAAE-348681720AE7}"/>
    <dgm:cxn modelId="{96DE635C-D952-4A25-95ED-C72A581F4233}" type="presOf" srcId="{57F01E3A-7F8E-478C-BB81-8458D359E7E2}" destId="{AC985B3D-C53C-4D77-A702-28D5C6D6A0AB}" srcOrd="0" destOrd="0" presId="urn:microsoft.com/office/officeart/2005/8/layout/hierarchy1"/>
    <dgm:cxn modelId="{5EC5225E-FC47-45F0-A859-CD7E7F1A5A10}" type="presOf" srcId="{D67F5B82-27FA-493A-A033-F0070B965B0C}" destId="{7899D33D-3381-4EE1-AEB3-BCFF08298607}" srcOrd="0" destOrd="0" presId="urn:microsoft.com/office/officeart/2005/8/layout/hierarchy1"/>
    <dgm:cxn modelId="{9D24DC60-4A6E-4276-8020-D5A10EFEF7AE}" type="presOf" srcId="{47E84AB8-9D3F-4008-B05D-AA0F343E96FB}" destId="{8A38E68C-1D65-4FE4-AD9F-A0B64485843A}" srcOrd="0" destOrd="0" presId="urn:microsoft.com/office/officeart/2005/8/layout/hierarchy1"/>
    <dgm:cxn modelId="{6C4DA762-6B0F-4143-85ED-A4FE12BA9DEC}" srcId="{EF4D37A6-ED64-4126-ACBB-3DC92920A070}" destId="{24199C60-53BF-4B2F-8618-0598D38366CA}" srcOrd="1" destOrd="0" parTransId="{57A69990-ABF5-4D51-8AF6-505B8EC09155}" sibTransId="{72803DB9-111E-41CD-A3F8-02F1FD7DE850}"/>
    <dgm:cxn modelId="{2314AB48-0AF0-442E-9E3F-3B38AF6840C2}" type="presOf" srcId="{10FB59FC-D8DA-4D79-9619-D6D210729010}" destId="{BCB6E051-D555-41AB-A605-6E3700BF8E57}" srcOrd="0" destOrd="0" presId="urn:microsoft.com/office/officeart/2005/8/layout/hierarchy1"/>
    <dgm:cxn modelId="{99B9D86F-3BBA-4114-BFE9-45BBF8F871D7}" type="presOf" srcId="{57A69990-ABF5-4D51-8AF6-505B8EC09155}" destId="{92BF6727-F2EB-48FC-B4EF-290097A0CB2C}" srcOrd="0" destOrd="0" presId="urn:microsoft.com/office/officeart/2005/8/layout/hierarchy1"/>
    <dgm:cxn modelId="{F57F5777-3926-4567-8CAC-0C943E56EA23}" type="presOf" srcId="{24199C60-53BF-4B2F-8618-0598D38366CA}" destId="{C8CFC77F-81F9-4A06-A8E3-E0007DBC832E}" srcOrd="0" destOrd="0" presId="urn:microsoft.com/office/officeart/2005/8/layout/hierarchy1"/>
    <dgm:cxn modelId="{E6437D5A-DA34-4888-A744-456526B66E75}" srcId="{24199C60-53BF-4B2F-8618-0598D38366CA}" destId="{10FB59FC-D8DA-4D79-9619-D6D210729010}" srcOrd="0" destOrd="0" parTransId="{F3A20D1D-428E-4D58-A3C1-3B7B4EA55A59}" sibTransId="{9C8BAFB0-83D9-494E-A995-923221A8B162}"/>
    <dgm:cxn modelId="{D9818ECE-9B7F-4212-BF91-B5EAF29F66CD}" type="presOf" srcId="{9F93AA31-5A24-4EEF-9C6A-42D7D53298DB}" destId="{0C779E18-7E84-4B76-A148-6864FB310F73}" srcOrd="0" destOrd="0" presId="urn:microsoft.com/office/officeart/2005/8/layout/hierarchy1"/>
    <dgm:cxn modelId="{10D092DD-EF54-4181-B4E7-8F135D76C959}" type="presOf" srcId="{F3A20D1D-428E-4D58-A3C1-3B7B4EA55A59}" destId="{07C17D0D-339E-4E7E-A3ED-1CF032B4D699}" srcOrd="0" destOrd="0" presId="urn:microsoft.com/office/officeart/2005/8/layout/hierarchy1"/>
    <dgm:cxn modelId="{3F44A7E1-2BDD-4690-9B3F-0AD0A22D1DC7}" type="presOf" srcId="{EF4D37A6-ED64-4126-ACBB-3DC92920A070}" destId="{D143CD4F-6227-4A99-9191-0876FDC8ECD1}" srcOrd="0" destOrd="0" presId="urn:microsoft.com/office/officeart/2005/8/layout/hierarchy1"/>
    <dgm:cxn modelId="{1C703DED-53AE-4BD2-83BA-D772E5E74D16}" type="presOf" srcId="{FCA3FAEE-1ACF-4C6E-B6AB-186393AC01B5}" destId="{CA0D8FB9-8E71-44B2-A667-07824A1D9D0C}" srcOrd="0" destOrd="0" presId="urn:microsoft.com/office/officeart/2005/8/layout/hierarchy1"/>
    <dgm:cxn modelId="{7D9DC4FF-EE8A-49FD-8FD7-65B6ED6A9D52}" type="presParOf" srcId="{8A38E68C-1D65-4FE4-AD9F-A0B64485843A}" destId="{7390941C-BF91-4EC3-871C-4786757D124C}" srcOrd="0" destOrd="0" presId="urn:microsoft.com/office/officeart/2005/8/layout/hierarchy1"/>
    <dgm:cxn modelId="{A2FB84FA-540D-4259-A24D-5AC7CD511135}" type="presParOf" srcId="{7390941C-BF91-4EC3-871C-4786757D124C}" destId="{308F41EF-2848-40A9-922B-40EF3CA98E19}" srcOrd="0" destOrd="0" presId="urn:microsoft.com/office/officeart/2005/8/layout/hierarchy1"/>
    <dgm:cxn modelId="{8D69AB0A-44E3-4F4B-AF57-2EC748810FBE}" type="presParOf" srcId="{308F41EF-2848-40A9-922B-40EF3CA98E19}" destId="{B3DE1D05-9733-4C06-8DC7-B4C8CAF623AB}" srcOrd="0" destOrd="0" presId="urn:microsoft.com/office/officeart/2005/8/layout/hierarchy1"/>
    <dgm:cxn modelId="{98917087-10F5-4E91-AD3F-E3F8FEEF5725}" type="presParOf" srcId="{308F41EF-2848-40A9-922B-40EF3CA98E19}" destId="{D143CD4F-6227-4A99-9191-0876FDC8ECD1}" srcOrd="1" destOrd="0" presId="urn:microsoft.com/office/officeart/2005/8/layout/hierarchy1"/>
    <dgm:cxn modelId="{01562A97-23FB-4169-A591-244D34CA2ACE}" type="presParOf" srcId="{7390941C-BF91-4EC3-871C-4786757D124C}" destId="{6CE218F7-6621-4482-B9D7-B9270AA5D927}" srcOrd="1" destOrd="0" presId="urn:microsoft.com/office/officeart/2005/8/layout/hierarchy1"/>
    <dgm:cxn modelId="{7F5909B9-3803-42D4-B185-4BD0B049904E}" type="presParOf" srcId="{6CE218F7-6621-4482-B9D7-B9270AA5D927}" destId="{0C779E18-7E84-4B76-A148-6864FB310F73}" srcOrd="0" destOrd="0" presId="urn:microsoft.com/office/officeart/2005/8/layout/hierarchy1"/>
    <dgm:cxn modelId="{740338F4-42E8-4F49-A3FE-ECBC00F14E91}" type="presParOf" srcId="{6CE218F7-6621-4482-B9D7-B9270AA5D927}" destId="{E5DBBF05-49CF-4EBF-8577-5A2B8B64B867}" srcOrd="1" destOrd="0" presId="urn:microsoft.com/office/officeart/2005/8/layout/hierarchy1"/>
    <dgm:cxn modelId="{72AE568D-62EC-439B-9F46-908864DE5757}" type="presParOf" srcId="{E5DBBF05-49CF-4EBF-8577-5A2B8B64B867}" destId="{C31F8B45-0CC6-494E-B186-0AE3C877F5A1}" srcOrd="0" destOrd="0" presId="urn:microsoft.com/office/officeart/2005/8/layout/hierarchy1"/>
    <dgm:cxn modelId="{E6ABA100-3179-440D-BAA7-691A8F68B987}" type="presParOf" srcId="{C31F8B45-0CC6-494E-B186-0AE3C877F5A1}" destId="{2938FA79-5CFA-4D27-BAEB-053A4EA652B9}" srcOrd="0" destOrd="0" presId="urn:microsoft.com/office/officeart/2005/8/layout/hierarchy1"/>
    <dgm:cxn modelId="{E56249CD-5B17-4317-827A-66AB000768A8}" type="presParOf" srcId="{C31F8B45-0CC6-494E-B186-0AE3C877F5A1}" destId="{CA0D8FB9-8E71-44B2-A667-07824A1D9D0C}" srcOrd="1" destOrd="0" presId="urn:microsoft.com/office/officeart/2005/8/layout/hierarchy1"/>
    <dgm:cxn modelId="{D051EE43-2CD5-40E5-843F-7C02E6A78013}" type="presParOf" srcId="{E5DBBF05-49CF-4EBF-8577-5A2B8B64B867}" destId="{05ED678D-D563-4488-824D-0E293E5FBE03}" srcOrd="1" destOrd="0" presId="urn:microsoft.com/office/officeart/2005/8/layout/hierarchy1"/>
    <dgm:cxn modelId="{E2C1015A-9E14-4C70-B9DB-D62D613501EC}" type="presParOf" srcId="{6CE218F7-6621-4482-B9D7-B9270AA5D927}" destId="{92BF6727-F2EB-48FC-B4EF-290097A0CB2C}" srcOrd="2" destOrd="0" presId="urn:microsoft.com/office/officeart/2005/8/layout/hierarchy1"/>
    <dgm:cxn modelId="{5B91A04B-07B2-4FA0-BDE3-6BA4A94ACB91}" type="presParOf" srcId="{6CE218F7-6621-4482-B9D7-B9270AA5D927}" destId="{22BD8CD9-240D-4623-9B33-4777E63B533A}" srcOrd="3" destOrd="0" presId="urn:microsoft.com/office/officeart/2005/8/layout/hierarchy1"/>
    <dgm:cxn modelId="{13E46A29-11A1-49AA-BF11-740361B761C5}" type="presParOf" srcId="{22BD8CD9-240D-4623-9B33-4777E63B533A}" destId="{7B7D1EE8-CD04-40C0-8F88-B284D1DAA61D}" srcOrd="0" destOrd="0" presId="urn:microsoft.com/office/officeart/2005/8/layout/hierarchy1"/>
    <dgm:cxn modelId="{ACD16662-5FFC-4A1D-899D-C1F7996F824A}" type="presParOf" srcId="{7B7D1EE8-CD04-40C0-8F88-B284D1DAA61D}" destId="{52A886EE-D0AE-4F21-89FE-B26F024A3B5B}" srcOrd="0" destOrd="0" presId="urn:microsoft.com/office/officeart/2005/8/layout/hierarchy1"/>
    <dgm:cxn modelId="{4FC4728E-ED2E-4229-9865-34D5BC079E9D}" type="presParOf" srcId="{7B7D1EE8-CD04-40C0-8F88-B284D1DAA61D}" destId="{C8CFC77F-81F9-4A06-A8E3-E0007DBC832E}" srcOrd="1" destOrd="0" presId="urn:microsoft.com/office/officeart/2005/8/layout/hierarchy1"/>
    <dgm:cxn modelId="{71057433-0B94-4D72-89EA-45BF9DB932F1}" type="presParOf" srcId="{22BD8CD9-240D-4623-9B33-4777E63B533A}" destId="{9376D3DA-5246-450B-A05D-B1DEFCE7C73C}" srcOrd="1" destOrd="0" presId="urn:microsoft.com/office/officeart/2005/8/layout/hierarchy1"/>
    <dgm:cxn modelId="{D418C41F-BE41-434F-9AC8-78B793FC3F7B}" type="presParOf" srcId="{9376D3DA-5246-450B-A05D-B1DEFCE7C73C}" destId="{07C17D0D-339E-4E7E-A3ED-1CF032B4D699}" srcOrd="0" destOrd="0" presId="urn:microsoft.com/office/officeart/2005/8/layout/hierarchy1"/>
    <dgm:cxn modelId="{F967E04D-384A-4AD0-8FE0-D9F64DD909A1}" type="presParOf" srcId="{9376D3DA-5246-450B-A05D-B1DEFCE7C73C}" destId="{A37A984E-FA6C-4D61-9BF2-BB0CE720586F}" srcOrd="1" destOrd="0" presId="urn:microsoft.com/office/officeart/2005/8/layout/hierarchy1"/>
    <dgm:cxn modelId="{A70369BA-EDAA-4744-A3D4-BDF4E4C263D4}" type="presParOf" srcId="{A37A984E-FA6C-4D61-9BF2-BB0CE720586F}" destId="{B71CAC7F-E669-4308-A041-761493158DD8}" srcOrd="0" destOrd="0" presId="urn:microsoft.com/office/officeart/2005/8/layout/hierarchy1"/>
    <dgm:cxn modelId="{BE51526B-AB7E-404D-B03A-F77064100D04}" type="presParOf" srcId="{B71CAC7F-E669-4308-A041-761493158DD8}" destId="{4889247E-FB88-433C-8C75-5DC0CCEBB320}" srcOrd="0" destOrd="0" presId="urn:microsoft.com/office/officeart/2005/8/layout/hierarchy1"/>
    <dgm:cxn modelId="{C6072311-8F43-4228-8B7C-D82673BA9CB2}" type="presParOf" srcId="{B71CAC7F-E669-4308-A041-761493158DD8}" destId="{BCB6E051-D555-41AB-A605-6E3700BF8E57}" srcOrd="1" destOrd="0" presId="urn:microsoft.com/office/officeart/2005/8/layout/hierarchy1"/>
    <dgm:cxn modelId="{553CC464-9620-4882-8A0A-348FB7CF3CBF}" type="presParOf" srcId="{A37A984E-FA6C-4D61-9BF2-BB0CE720586F}" destId="{D033A8DB-4EB1-4668-A2E4-DEA0411B7826}" srcOrd="1" destOrd="0" presId="urn:microsoft.com/office/officeart/2005/8/layout/hierarchy1"/>
    <dgm:cxn modelId="{3A7BF022-BF48-492B-BB4A-7A0C8E56187F}" type="presParOf" srcId="{9376D3DA-5246-450B-A05D-B1DEFCE7C73C}" destId="{7899D33D-3381-4EE1-AEB3-BCFF08298607}" srcOrd="2" destOrd="0" presId="urn:microsoft.com/office/officeart/2005/8/layout/hierarchy1"/>
    <dgm:cxn modelId="{2797362A-CB06-44C1-905D-478B4736A32C}" type="presParOf" srcId="{9376D3DA-5246-450B-A05D-B1DEFCE7C73C}" destId="{E2CE170F-9044-4951-BB11-87BB46A3FFE8}" srcOrd="3" destOrd="0" presId="urn:microsoft.com/office/officeart/2005/8/layout/hierarchy1"/>
    <dgm:cxn modelId="{A3290DC9-9E66-4989-BC95-220FFF9A1813}" type="presParOf" srcId="{E2CE170F-9044-4951-BB11-87BB46A3FFE8}" destId="{459BB3DF-9068-4AC2-9090-091937C40916}" srcOrd="0" destOrd="0" presId="urn:microsoft.com/office/officeart/2005/8/layout/hierarchy1"/>
    <dgm:cxn modelId="{1C72C889-2941-4DA4-9340-9610ED2AA85F}" type="presParOf" srcId="{459BB3DF-9068-4AC2-9090-091937C40916}" destId="{E989451F-837F-4AED-A2C7-84568D921AD0}" srcOrd="0" destOrd="0" presId="urn:microsoft.com/office/officeart/2005/8/layout/hierarchy1"/>
    <dgm:cxn modelId="{0D9DACCA-5F9A-42E3-8C71-E0B86EFCD2C5}" type="presParOf" srcId="{459BB3DF-9068-4AC2-9090-091937C40916}" destId="{AC985B3D-C53C-4D77-A702-28D5C6D6A0AB}" srcOrd="1" destOrd="0" presId="urn:microsoft.com/office/officeart/2005/8/layout/hierarchy1"/>
    <dgm:cxn modelId="{AD3971FA-7165-4CEE-A734-E0E351471576}" type="presParOf" srcId="{E2CE170F-9044-4951-BB11-87BB46A3FFE8}" destId="{DCF1480F-1400-4093-B719-19AFB6E8A4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0E4349-110B-4AD1-BAE7-0CBF4B52496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A59DE-E1E4-4C33-9B82-0DD575DAC7B5}">
      <dgm:prSet phldrT="[Text]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ru-RU">
              <a:latin typeface="+mj-lt"/>
            </a:rPr>
            <a:t>Брзина у везним цевоводима мора бити довољна да одржи честице у суспензији</a:t>
          </a:r>
          <a:endParaRPr lang="en-US">
            <a:latin typeface="+mj-lt"/>
          </a:endParaRPr>
        </a:p>
      </dgm:t>
    </dgm:pt>
    <dgm:pt modelId="{C968DBD2-4BC7-4B5E-8035-0999390BE40F}" type="parTrans" cxnId="{AAC29E35-FDAE-43AE-AC95-DFFA814E0B2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102C604-F988-4226-B707-566209D0EDE5}" type="sibTrans" cxnId="{AAC29E35-FDAE-43AE-AC95-DFFA814E0B2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F57D149-865F-4D94-ABA4-76F9B40866F7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>
              <a:solidFill>
                <a:srgbClr val="C00000"/>
              </a:solidFill>
              <a:latin typeface="+mj-lt"/>
            </a:rPr>
            <a:t>Потребно је одржати </a:t>
          </a:r>
          <a:r>
            <a:rPr lang="ru-RU" b="1">
              <a:solidFill>
                <a:srgbClr val="C00000"/>
              </a:solidFill>
              <a:latin typeface="+mj-lt"/>
            </a:rPr>
            <a:t>минималну</a:t>
          </a:r>
          <a:r>
            <a:rPr lang="ru-RU">
              <a:solidFill>
                <a:srgbClr val="C00000"/>
              </a:solidFill>
              <a:latin typeface="+mj-lt"/>
            </a:rPr>
            <a:t> брзину </a:t>
          </a:r>
          <a:r>
            <a:rPr lang="ru-RU" b="1">
              <a:solidFill>
                <a:srgbClr val="C00000"/>
              </a:solidFill>
              <a:latin typeface="+mj-lt"/>
            </a:rPr>
            <a:t>од 0,6 m/s</a:t>
          </a:r>
          <a:endParaRPr lang="en-US">
            <a:latin typeface="+mj-lt"/>
          </a:endParaRPr>
        </a:p>
      </dgm:t>
    </dgm:pt>
    <dgm:pt modelId="{B4EBF73D-F8B2-4C3E-9168-1F49CA062924}" type="parTrans" cxnId="{1F984007-7AC4-4D13-A6C9-14BB6907BF4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523417A-C16B-45EF-85CD-470277D18194}" type="sibTrans" cxnId="{1F984007-7AC4-4D13-A6C9-14BB6907BF4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75B05D3-254E-4A33-BA68-0BC01CE8D5D2}">
      <dgm:prSet phldrT="[Text]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>
              <a:latin typeface="+mj-lt"/>
            </a:rPr>
            <a:t>Потребно је обезбедити минималну брзину од 0,3 m/s</a:t>
          </a:r>
          <a:endParaRPr lang="en-US">
            <a:latin typeface="+mj-lt"/>
          </a:endParaRPr>
        </a:p>
      </dgm:t>
    </dgm:pt>
    <dgm:pt modelId="{069A3201-2C61-45F2-90B1-91FD9E650B6C}" type="parTrans" cxnId="{B172359B-1A34-4B29-B0E3-435BEBD55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BB690E3-DF38-4C3D-BA2A-AD4B65F814FB}" type="sibTrans" cxnId="{B172359B-1A34-4B29-B0E3-435BEBD55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D0F4637-F9C2-4AF1-9F47-84DCE022FC21}">
      <dgm:prSet phldrT="[Text]"/>
      <dgm:spPr>
        <a:gradFill flip="none" rotWithShape="0">
          <a:gsLst>
            <a:gs pos="0">
              <a:srgbClr val="FFC000">
                <a:tint val="66000"/>
                <a:satMod val="160000"/>
                <a:alpha val="17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8100000" scaled="1"/>
          <a:tileRect/>
        </a:gradFill>
      </dgm:spPr>
      <dgm:t>
        <a:bodyPr/>
        <a:lstStyle/>
        <a:p>
          <a:pPr algn="ctr"/>
          <a:r>
            <a:rPr lang="ru-RU">
              <a:latin typeface="+mj-lt"/>
            </a:rPr>
            <a:t>Течење у отвореним каналима: једнолико и </a:t>
          </a:r>
          <a:r>
            <a:rPr lang="sr-Cyrl-RS">
              <a:latin typeface="+mj-lt"/>
            </a:rPr>
            <a:t>неједнолико</a:t>
          </a:r>
          <a:endParaRPr lang="en-US">
            <a:latin typeface="+mj-lt"/>
          </a:endParaRPr>
        </a:p>
      </dgm:t>
    </dgm:pt>
    <dgm:pt modelId="{0D34A6A8-EEBE-4712-98F1-CF66FA2E8295}" type="parTrans" cxnId="{E8FDC362-D902-40C3-96AB-5FB0556B6C6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A83C822-32ED-4DF6-81D3-0D3AD568571B}" type="sibTrans" cxnId="{E8FDC362-D902-40C3-96AB-5FB0556B6C6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8B54155-F54D-4BA7-B352-2FF274F090D8}" type="pres">
      <dgm:prSet presAssocID="{840E4349-110B-4AD1-BAE7-0CBF4B524964}" presName="Name0" presStyleCnt="0">
        <dgm:presLayoutVars>
          <dgm:dir/>
          <dgm:resizeHandles val="exact"/>
        </dgm:presLayoutVars>
      </dgm:prSet>
      <dgm:spPr/>
    </dgm:pt>
    <dgm:pt modelId="{F5C27235-0C80-4241-BBF0-623ED8015077}" type="pres">
      <dgm:prSet presAssocID="{796A59DE-E1E4-4C33-9B82-0DD575DAC7B5}" presName="Name5" presStyleLbl="vennNode1" presStyleIdx="0" presStyleCnt="4">
        <dgm:presLayoutVars>
          <dgm:bulletEnabled val="1"/>
        </dgm:presLayoutVars>
      </dgm:prSet>
      <dgm:spPr/>
    </dgm:pt>
    <dgm:pt modelId="{2FE12897-DF27-4E47-85BC-282977A39EA6}" type="pres">
      <dgm:prSet presAssocID="{9102C604-F988-4226-B707-566209D0EDE5}" presName="space" presStyleCnt="0"/>
      <dgm:spPr/>
    </dgm:pt>
    <dgm:pt modelId="{29FAF635-B52A-4725-8D10-D667D36CC1B8}" type="pres">
      <dgm:prSet presAssocID="{1F57D149-865F-4D94-ABA4-76F9B40866F7}" presName="Name5" presStyleLbl="vennNode1" presStyleIdx="1" presStyleCnt="4">
        <dgm:presLayoutVars>
          <dgm:bulletEnabled val="1"/>
        </dgm:presLayoutVars>
      </dgm:prSet>
      <dgm:spPr/>
    </dgm:pt>
    <dgm:pt modelId="{9565E2A7-7BE0-4907-8F8F-8F1C31BE835E}" type="pres">
      <dgm:prSet presAssocID="{C523417A-C16B-45EF-85CD-470277D18194}" presName="space" presStyleCnt="0"/>
      <dgm:spPr/>
    </dgm:pt>
    <dgm:pt modelId="{B1C6EACC-B888-4AD5-A8AD-6C5DFBF28186}" type="pres">
      <dgm:prSet presAssocID="{B75B05D3-254E-4A33-BA68-0BC01CE8D5D2}" presName="Name5" presStyleLbl="vennNode1" presStyleIdx="2" presStyleCnt="4">
        <dgm:presLayoutVars>
          <dgm:bulletEnabled val="1"/>
        </dgm:presLayoutVars>
      </dgm:prSet>
      <dgm:spPr/>
    </dgm:pt>
    <dgm:pt modelId="{EBBC6EF2-30A1-4365-8889-D3492352C528}" type="pres">
      <dgm:prSet presAssocID="{9BB690E3-DF38-4C3D-BA2A-AD4B65F814FB}" presName="space" presStyleCnt="0"/>
      <dgm:spPr/>
    </dgm:pt>
    <dgm:pt modelId="{539D6505-D327-4474-AD90-078A1045C253}" type="pres">
      <dgm:prSet presAssocID="{3D0F4637-F9C2-4AF1-9F47-84DCE022FC21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1F984007-7AC4-4D13-A6C9-14BB6907BF4E}" srcId="{840E4349-110B-4AD1-BAE7-0CBF4B524964}" destId="{1F57D149-865F-4D94-ABA4-76F9B40866F7}" srcOrd="1" destOrd="0" parTransId="{B4EBF73D-F8B2-4C3E-9168-1F49CA062924}" sibTransId="{C523417A-C16B-45EF-85CD-470277D18194}"/>
    <dgm:cxn modelId="{C9D4F420-5AE7-4835-829D-5C37EF608CC6}" type="presOf" srcId="{840E4349-110B-4AD1-BAE7-0CBF4B524964}" destId="{D8B54155-F54D-4BA7-B352-2FF274F090D8}" srcOrd="0" destOrd="0" presId="urn:microsoft.com/office/officeart/2005/8/layout/venn3"/>
    <dgm:cxn modelId="{9B610B31-DD98-4A3B-855E-3B90BCC88C2D}" type="presOf" srcId="{1F57D149-865F-4D94-ABA4-76F9B40866F7}" destId="{29FAF635-B52A-4725-8D10-D667D36CC1B8}" srcOrd="0" destOrd="0" presId="urn:microsoft.com/office/officeart/2005/8/layout/venn3"/>
    <dgm:cxn modelId="{AAC29E35-FDAE-43AE-AC95-DFFA814E0B23}" srcId="{840E4349-110B-4AD1-BAE7-0CBF4B524964}" destId="{796A59DE-E1E4-4C33-9B82-0DD575DAC7B5}" srcOrd="0" destOrd="0" parTransId="{C968DBD2-4BC7-4B5E-8035-0999390BE40F}" sibTransId="{9102C604-F988-4226-B707-566209D0EDE5}"/>
    <dgm:cxn modelId="{E8FDC362-D902-40C3-96AB-5FB0556B6C69}" srcId="{840E4349-110B-4AD1-BAE7-0CBF4B524964}" destId="{3D0F4637-F9C2-4AF1-9F47-84DCE022FC21}" srcOrd="3" destOrd="0" parTransId="{0D34A6A8-EEBE-4712-98F1-CF66FA2E8295}" sibTransId="{8A83C822-32ED-4DF6-81D3-0D3AD568571B}"/>
    <dgm:cxn modelId="{FB204E44-EA54-4838-8860-AC455233CF4E}" type="presOf" srcId="{796A59DE-E1E4-4C33-9B82-0DD575DAC7B5}" destId="{F5C27235-0C80-4241-BBF0-623ED8015077}" srcOrd="0" destOrd="0" presId="urn:microsoft.com/office/officeart/2005/8/layout/venn3"/>
    <dgm:cxn modelId="{02CBDE53-8356-4F16-80D0-EE98C6594AB5}" type="presOf" srcId="{3D0F4637-F9C2-4AF1-9F47-84DCE022FC21}" destId="{539D6505-D327-4474-AD90-078A1045C253}" srcOrd="0" destOrd="0" presId="urn:microsoft.com/office/officeart/2005/8/layout/venn3"/>
    <dgm:cxn modelId="{13EBC897-3E2B-4091-A6D4-A6126D33474E}" type="presOf" srcId="{B75B05D3-254E-4A33-BA68-0BC01CE8D5D2}" destId="{B1C6EACC-B888-4AD5-A8AD-6C5DFBF28186}" srcOrd="0" destOrd="0" presId="urn:microsoft.com/office/officeart/2005/8/layout/venn3"/>
    <dgm:cxn modelId="{B172359B-1A34-4B29-B0E3-435BEBD55028}" srcId="{840E4349-110B-4AD1-BAE7-0CBF4B524964}" destId="{B75B05D3-254E-4A33-BA68-0BC01CE8D5D2}" srcOrd="2" destOrd="0" parTransId="{069A3201-2C61-45F2-90B1-91FD9E650B6C}" sibTransId="{9BB690E3-DF38-4C3D-BA2A-AD4B65F814FB}"/>
    <dgm:cxn modelId="{F9F89A54-0C59-4D30-B889-5D1C820A5092}" type="presParOf" srcId="{D8B54155-F54D-4BA7-B352-2FF274F090D8}" destId="{F5C27235-0C80-4241-BBF0-623ED8015077}" srcOrd="0" destOrd="0" presId="urn:microsoft.com/office/officeart/2005/8/layout/venn3"/>
    <dgm:cxn modelId="{D5D24FBD-6546-4968-A1F2-FCCD30B975DB}" type="presParOf" srcId="{D8B54155-F54D-4BA7-B352-2FF274F090D8}" destId="{2FE12897-DF27-4E47-85BC-282977A39EA6}" srcOrd="1" destOrd="0" presId="urn:microsoft.com/office/officeart/2005/8/layout/venn3"/>
    <dgm:cxn modelId="{EA35C2D9-96DB-49A6-A408-D52F823D00C4}" type="presParOf" srcId="{D8B54155-F54D-4BA7-B352-2FF274F090D8}" destId="{29FAF635-B52A-4725-8D10-D667D36CC1B8}" srcOrd="2" destOrd="0" presId="urn:microsoft.com/office/officeart/2005/8/layout/venn3"/>
    <dgm:cxn modelId="{598B563D-576F-4ED0-8B00-A2D1EB9D1F97}" type="presParOf" srcId="{D8B54155-F54D-4BA7-B352-2FF274F090D8}" destId="{9565E2A7-7BE0-4907-8F8F-8F1C31BE835E}" srcOrd="3" destOrd="0" presId="urn:microsoft.com/office/officeart/2005/8/layout/venn3"/>
    <dgm:cxn modelId="{13A63C94-47CB-4C19-A365-B9191809714C}" type="presParOf" srcId="{D8B54155-F54D-4BA7-B352-2FF274F090D8}" destId="{B1C6EACC-B888-4AD5-A8AD-6C5DFBF28186}" srcOrd="4" destOrd="0" presId="urn:microsoft.com/office/officeart/2005/8/layout/venn3"/>
    <dgm:cxn modelId="{8868AF9B-C3E0-4EB4-9212-C0CCC83118BC}" type="presParOf" srcId="{D8B54155-F54D-4BA7-B352-2FF274F090D8}" destId="{EBBC6EF2-30A1-4365-8889-D3492352C528}" srcOrd="5" destOrd="0" presId="urn:microsoft.com/office/officeart/2005/8/layout/venn3"/>
    <dgm:cxn modelId="{BD412356-522F-439B-B84D-B4D5CA902BFD}" type="presParOf" srcId="{D8B54155-F54D-4BA7-B352-2FF274F090D8}" destId="{539D6505-D327-4474-AD90-078A1045C253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8B3C00-3484-46A1-B31A-CF652B54A89D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28FF7B8A-842A-48C1-9894-D1A95F5C06BD}">
      <dgm:prSet phldrT="[Text]"/>
      <dgm:spPr/>
      <dgm:t>
        <a:bodyPr/>
        <a:lstStyle/>
        <a:p>
          <a:r>
            <a:rPr lang="sr-Cyrl-RS">
              <a:latin typeface="+mj-lt"/>
            </a:rPr>
            <a:t>Преливи на </a:t>
          </a:r>
          <a:r>
            <a:rPr lang="sr-Cyrl-RS" b="1">
              <a:latin typeface="+mj-lt"/>
            </a:rPr>
            <a:t>таложницима</a:t>
          </a:r>
          <a:endParaRPr lang="en-US">
            <a:latin typeface="+mj-lt"/>
          </a:endParaRPr>
        </a:p>
      </dgm:t>
    </dgm:pt>
    <dgm:pt modelId="{1E201AAC-66D0-487D-A8D7-11F326733032}" type="parTrans" cxnId="{F5F5EB66-E071-4F04-99A2-1EA33750CF8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D336CC1-3814-4A31-A7C9-D5B72C82037E}" type="sibTrans" cxnId="{F5F5EB66-E071-4F04-99A2-1EA33750CF8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5899B9C-5B6A-4470-9A5A-5F9268DC9773}">
      <dgm:prSet phldrT="[Text]"/>
      <dgm:spPr/>
      <dgm:t>
        <a:bodyPr/>
        <a:lstStyle/>
        <a:p>
          <a:r>
            <a:rPr lang="sr-Cyrl-RS">
              <a:latin typeface="+mj-lt"/>
            </a:rPr>
            <a:t>Преливи на објектима за </a:t>
          </a:r>
          <a:r>
            <a:rPr lang="sr-Cyrl-RS" b="1">
              <a:latin typeface="+mj-lt"/>
            </a:rPr>
            <a:t>расподелу протока </a:t>
          </a:r>
          <a:r>
            <a:rPr lang="sr-Cyrl-RS">
              <a:latin typeface="+mj-lt"/>
            </a:rPr>
            <a:t>(ПТ, СТ, биореактор)</a:t>
          </a:r>
          <a:endParaRPr lang="en-US">
            <a:latin typeface="+mj-lt"/>
          </a:endParaRPr>
        </a:p>
      </dgm:t>
    </dgm:pt>
    <dgm:pt modelId="{A65DFD31-354C-415B-8A1F-2D897784BC8F}" type="parTrans" cxnId="{32CCE126-CC78-4648-AE84-F66A252E1E4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1FE3A76-819B-4986-9961-1D81563C1EE4}" type="sibTrans" cxnId="{32CCE126-CC78-4648-AE84-F66A252E1E4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6118A57-08F3-4848-B5C0-90365F6DACEE}">
      <dgm:prSet phldrT="[Text]"/>
      <dgm:spPr/>
      <dgm:t>
        <a:bodyPr/>
        <a:lstStyle/>
        <a:p>
          <a:r>
            <a:rPr lang="sr-Cyrl-CS">
              <a:latin typeface="+mj-lt"/>
            </a:rPr>
            <a:t>Преливи у склопу биореактора</a:t>
          </a:r>
          <a:endParaRPr lang="en-US">
            <a:latin typeface="+mj-lt"/>
          </a:endParaRPr>
        </a:p>
      </dgm:t>
    </dgm:pt>
    <dgm:pt modelId="{21B32A9D-D35A-4C5B-9D65-14948204BAA5}" type="parTrans" cxnId="{3A856BB4-E1C5-4C3B-8446-0AF27A4FE8F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407A7B2-089E-462F-9FFE-C33BC85F9E57}" type="sibTrans" cxnId="{3A856BB4-E1C5-4C3B-8446-0AF27A4FE8F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F5EFB65-5B1A-41CA-BCD3-837EF7932DE7}" type="pres">
      <dgm:prSet presAssocID="{9E8B3C00-3484-46A1-B31A-CF652B54A89D}" presName="Name0" presStyleCnt="0">
        <dgm:presLayoutVars>
          <dgm:dir/>
          <dgm:resizeHandles val="exact"/>
        </dgm:presLayoutVars>
      </dgm:prSet>
      <dgm:spPr/>
    </dgm:pt>
    <dgm:pt modelId="{B75672D7-A197-48B3-A083-424928EB6B11}" type="pres">
      <dgm:prSet presAssocID="{9E8B3C00-3484-46A1-B31A-CF652B54A89D}" presName="bkgdShp" presStyleLbl="alignAccFollowNode1" presStyleIdx="0" presStyleCnt="1" custLinFactNeighborX="-40000" custLinFactNeighborY="-30556"/>
      <dgm:spPr>
        <a:noFill/>
      </dgm:spPr>
    </dgm:pt>
    <dgm:pt modelId="{4484E9B4-8FE2-41A2-80B9-5FB2FA3FBB31}" type="pres">
      <dgm:prSet presAssocID="{9E8B3C00-3484-46A1-B31A-CF652B54A89D}" presName="linComp" presStyleCnt="0"/>
      <dgm:spPr/>
    </dgm:pt>
    <dgm:pt modelId="{088DE073-730D-4C84-8A88-F61C1E2684A1}" type="pres">
      <dgm:prSet presAssocID="{28FF7B8A-842A-48C1-9894-D1A95F5C06BD}" presName="compNode" presStyleCnt="0"/>
      <dgm:spPr/>
    </dgm:pt>
    <dgm:pt modelId="{A523241A-BFE4-4D0E-B309-9343020125A7}" type="pres">
      <dgm:prSet presAssocID="{28FF7B8A-842A-48C1-9894-D1A95F5C06BD}" presName="node" presStyleLbl="node1" presStyleIdx="0" presStyleCnt="3" custScaleY="37412">
        <dgm:presLayoutVars>
          <dgm:bulletEnabled val="1"/>
        </dgm:presLayoutVars>
      </dgm:prSet>
      <dgm:spPr/>
    </dgm:pt>
    <dgm:pt modelId="{5D11E69D-87B6-4017-B07F-F8D95E3124E3}" type="pres">
      <dgm:prSet presAssocID="{28FF7B8A-842A-48C1-9894-D1A95F5C06BD}" presName="invisiNode" presStyleLbl="node1" presStyleIdx="0" presStyleCnt="3"/>
      <dgm:spPr/>
    </dgm:pt>
    <dgm:pt modelId="{4856C1BB-32FD-497F-B72A-026561BEE005}" type="pres">
      <dgm:prSet presAssocID="{28FF7B8A-842A-48C1-9894-D1A95F5C06BD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75BFBA-B7A5-4623-94EF-5F18CDE6301F}" type="pres">
      <dgm:prSet presAssocID="{CD336CC1-3814-4A31-A7C9-D5B72C82037E}" presName="sibTrans" presStyleLbl="sibTrans2D1" presStyleIdx="0" presStyleCnt="0"/>
      <dgm:spPr/>
    </dgm:pt>
    <dgm:pt modelId="{B21C9F33-CBB8-482C-AC7F-58C898200764}" type="pres">
      <dgm:prSet presAssocID="{85899B9C-5B6A-4470-9A5A-5F9268DC9773}" presName="compNode" presStyleCnt="0"/>
      <dgm:spPr/>
    </dgm:pt>
    <dgm:pt modelId="{0AB098A3-D829-4132-B4B9-C1088B811C39}" type="pres">
      <dgm:prSet presAssocID="{85899B9C-5B6A-4470-9A5A-5F9268DC9773}" presName="node" presStyleLbl="node1" presStyleIdx="1" presStyleCnt="3" custScaleY="60839">
        <dgm:presLayoutVars>
          <dgm:bulletEnabled val="1"/>
        </dgm:presLayoutVars>
      </dgm:prSet>
      <dgm:spPr/>
    </dgm:pt>
    <dgm:pt modelId="{B5C50533-8504-41C6-9F06-E85C7305C43F}" type="pres">
      <dgm:prSet presAssocID="{85899B9C-5B6A-4470-9A5A-5F9268DC9773}" presName="invisiNode" presStyleLbl="node1" presStyleIdx="1" presStyleCnt="3"/>
      <dgm:spPr/>
    </dgm:pt>
    <dgm:pt modelId="{F7654395-3A5B-4576-814B-1D0B4CDC5CE1}" type="pres">
      <dgm:prSet presAssocID="{85899B9C-5B6A-4470-9A5A-5F9268DC9773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4D32F57-12C8-4D2C-8377-85C3CC2D0DA3}" type="pres">
      <dgm:prSet presAssocID="{F1FE3A76-819B-4986-9961-1D81563C1EE4}" presName="sibTrans" presStyleLbl="sibTrans2D1" presStyleIdx="0" presStyleCnt="0"/>
      <dgm:spPr/>
    </dgm:pt>
    <dgm:pt modelId="{181F09EE-AF72-43CC-A645-2A4A0E488F0E}" type="pres">
      <dgm:prSet presAssocID="{B6118A57-08F3-4848-B5C0-90365F6DACEE}" presName="compNode" presStyleCnt="0"/>
      <dgm:spPr/>
    </dgm:pt>
    <dgm:pt modelId="{69D04F77-1792-4D28-B890-0B76D80C7E1C}" type="pres">
      <dgm:prSet presAssocID="{B6118A57-08F3-4848-B5C0-90365F6DACEE}" presName="node" presStyleLbl="node1" presStyleIdx="2" presStyleCnt="3" custScaleY="38200">
        <dgm:presLayoutVars>
          <dgm:bulletEnabled val="1"/>
        </dgm:presLayoutVars>
      </dgm:prSet>
      <dgm:spPr/>
    </dgm:pt>
    <dgm:pt modelId="{30C84666-0938-40CB-96F2-8125C51A13E0}" type="pres">
      <dgm:prSet presAssocID="{B6118A57-08F3-4848-B5C0-90365F6DACEE}" presName="invisiNode" presStyleLbl="node1" presStyleIdx="2" presStyleCnt="3"/>
      <dgm:spPr/>
    </dgm:pt>
    <dgm:pt modelId="{F0D8E6B3-60B0-49B0-AAFC-B7EE26E6FC55}" type="pres">
      <dgm:prSet presAssocID="{B6118A57-08F3-4848-B5C0-90365F6DACEE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2CCE126-CC78-4648-AE84-F66A252E1E44}" srcId="{9E8B3C00-3484-46A1-B31A-CF652B54A89D}" destId="{85899B9C-5B6A-4470-9A5A-5F9268DC9773}" srcOrd="1" destOrd="0" parTransId="{A65DFD31-354C-415B-8A1F-2D897784BC8F}" sibTransId="{F1FE3A76-819B-4986-9961-1D81563C1EE4}"/>
    <dgm:cxn modelId="{223C9829-5C86-4396-80E1-9AC84458970B}" type="presOf" srcId="{CD336CC1-3814-4A31-A7C9-D5B72C82037E}" destId="{DD75BFBA-B7A5-4623-94EF-5F18CDE6301F}" srcOrd="0" destOrd="0" presId="urn:microsoft.com/office/officeart/2005/8/layout/pList2#1"/>
    <dgm:cxn modelId="{4F153B38-9EFD-4F15-AAC3-8A986AAA6FCC}" type="presOf" srcId="{9E8B3C00-3484-46A1-B31A-CF652B54A89D}" destId="{4F5EFB65-5B1A-41CA-BCD3-837EF7932DE7}" srcOrd="0" destOrd="0" presId="urn:microsoft.com/office/officeart/2005/8/layout/pList2#1"/>
    <dgm:cxn modelId="{6A5E0162-2DC3-4FBC-AB99-28FEE9590115}" type="presOf" srcId="{28FF7B8A-842A-48C1-9894-D1A95F5C06BD}" destId="{A523241A-BFE4-4D0E-B309-9343020125A7}" srcOrd="0" destOrd="0" presId="urn:microsoft.com/office/officeart/2005/8/layout/pList2#1"/>
    <dgm:cxn modelId="{F5F5EB66-E071-4F04-99A2-1EA33750CF86}" srcId="{9E8B3C00-3484-46A1-B31A-CF652B54A89D}" destId="{28FF7B8A-842A-48C1-9894-D1A95F5C06BD}" srcOrd="0" destOrd="0" parTransId="{1E201AAC-66D0-487D-A8D7-11F326733032}" sibTransId="{CD336CC1-3814-4A31-A7C9-D5B72C82037E}"/>
    <dgm:cxn modelId="{1851048A-7958-4E13-8437-EB11169606E0}" type="presOf" srcId="{85899B9C-5B6A-4470-9A5A-5F9268DC9773}" destId="{0AB098A3-D829-4132-B4B9-C1088B811C39}" srcOrd="0" destOrd="0" presId="urn:microsoft.com/office/officeart/2005/8/layout/pList2#1"/>
    <dgm:cxn modelId="{4EB91697-C5F6-449F-A5C1-2A5FC3E359A1}" type="presOf" srcId="{B6118A57-08F3-4848-B5C0-90365F6DACEE}" destId="{69D04F77-1792-4D28-B890-0B76D80C7E1C}" srcOrd="0" destOrd="0" presId="urn:microsoft.com/office/officeart/2005/8/layout/pList2#1"/>
    <dgm:cxn modelId="{1BD090A6-D883-4C50-B5DC-B832364FF521}" type="presOf" srcId="{F1FE3A76-819B-4986-9961-1D81563C1EE4}" destId="{64D32F57-12C8-4D2C-8377-85C3CC2D0DA3}" srcOrd="0" destOrd="0" presId="urn:microsoft.com/office/officeart/2005/8/layout/pList2#1"/>
    <dgm:cxn modelId="{3A856BB4-E1C5-4C3B-8446-0AF27A4FE8F3}" srcId="{9E8B3C00-3484-46A1-B31A-CF652B54A89D}" destId="{B6118A57-08F3-4848-B5C0-90365F6DACEE}" srcOrd="2" destOrd="0" parTransId="{21B32A9D-D35A-4C5B-9D65-14948204BAA5}" sibTransId="{C407A7B2-089E-462F-9FFE-C33BC85F9E57}"/>
    <dgm:cxn modelId="{9F66B647-02BA-411F-AD8F-287570CCAE92}" type="presParOf" srcId="{4F5EFB65-5B1A-41CA-BCD3-837EF7932DE7}" destId="{B75672D7-A197-48B3-A083-424928EB6B11}" srcOrd="0" destOrd="0" presId="urn:microsoft.com/office/officeart/2005/8/layout/pList2#1"/>
    <dgm:cxn modelId="{309CBDB8-70FE-43EB-9837-A1F096BFB811}" type="presParOf" srcId="{4F5EFB65-5B1A-41CA-BCD3-837EF7932DE7}" destId="{4484E9B4-8FE2-41A2-80B9-5FB2FA3FBB31}" srcOrd="1" destOrd="0" presId="urn:microsoft.com/office/officeart/2005/8/layout/pList2#1"/>
    <dgm:cxn modelId="{F658FB36-B592-42F6-AE01-77F3236F5446}" type="presParOf" srcId="{4484E9B4-8FE2-41A2-80B9-5FB2FA3FBB31}" destId="{088DE073-730D-4C84-8A88-F61C1E2684A1}" srcOrd="0" destOrd="0" presId="urn:microsoft.com/office/officeart/2005/8/layout/pList2#1"/>
    <dgm:cxn modelId="{EAF8D877-C776-4B48-8E4E-8F86B8F7975B}" type="presParOf" srcId="{088DE073-730D-4C84-8A88-F61C1E2684A1}" destId="{A523241A-BFE4-4D0E-B309-9343020125A7}" srcOrd="0" destOrd="0" presId="urn:microsoft.com/office/officeart/2005/8/layout/pList2#1"/>
    <dgm:cxn modelId="{6643201F-B414-445E-9F7C-22241D451FEB}" type="presParOf" srcId="{088DE073-730D-4C84-8A88-F61C1E2684A1}" destId="{5D11E69D-87B6-4017-B07F-F8D95E3124E3}" srcOrd="1" destOrd="0" presId="urn:microsoft.com/office/officeart/2005/8/layout/pList2#1"/>
    <dgm:cxn modelId="{DB2D512B-7011-4A54-A7BA-88E7B7A324C2}" type="presParOf" srcId="{088DE073-730D-4C84-8A88-F61C1E2684A1}" destId="{4856C1BB-32FD-497F-B72A-026561BEE005}" srcOrd="2" destOrd="0" presId="urn:microsoft.com/office/officeart/2005/8/layout/pList2#1"/>
    <dgm:cxn modelId="{738506DF-5543-4BD6-97C1-C23085B56C61}" type="presParOf" srcId="{4484E9B4-8FE2-41A2-80B9-5FB2FA3FBB31}" destId="{DD75BFBA-B7A5-4623-94EF-5F18CDE6301F}" srcOrd="1" destOrd="0" presId="urn:microsoft.com/office/officeart/2005/8/layout/pList2#1"/>
    <dgm:cxn modelId="{558F4145-58F7-4D48-9451-130C2FB54AEA}" type="presParOf" srcId="{4484E9B4-8FE2-41A2-80B9-5FB2FA3FBB31}" destId="{B21C9F33-CBB8-482C-AC7F-58C898200764}" srcOrd="2" destOrd="0" presId="urn:microsoft.com/office/officeart/2005/8/layout/pList2#1"/>
    <dgm:cxn modelId="{0F9FDC19-F23F-4FD7-83C0-AA0DE0410916}" type="presParOf" srcId="{B21C9F33-CBB8-482C-AC7F-58C898200764}" destId="{0AB098A3-D829-4132-B4B9-C1088B811C39}" srcOrd="0" destOrd="0" presId="urn:microsoft.com/office/officeart/2005/8/layout/pList2#1"/>
    <dgm:cxn modelId="{ED8CA655-19A7-4996-A7C8-960B9E6A6EF9}" type="presParOf" srcId="{B21C9F33-CBB8-482C-AC7F-58C898200764}" destId="{B5C50533-8504-41C6-9F06-E85C7305C43F}" srcOrd="1" destOrd="0" presId="urn:microsoft.com/office/officeart/2005/8/layout/pList2#1"/>
    <dgm:cxn modelId="{D271FEA2-835E-4C49-8CC5-DF41AF6C3F84}" type="presParOf" srcId="{B21C9F33-CBB8-482C-AC7F-58C898200764}" destId="{F7654395-3A5B-4576-814B-1D0B4CDC5CE1}" srcOrd="2" destOrd="0" presId="urn:microsoft.com/office/officeart/2005/8/layout/pList2#1"/>
    <dgm:cxn modelId="{47616D3A-7E04-47B6-920E-0050A16A7313}" type="presParOf" srcId="{4484E9B4-8FE2-41A2-80B9-5FB2FA3FBB31}" destId="{64D32F57-12C8-4D2C-8377-85C3CC2D0DA3}" srcOrd="3" destOrd="0" presId="urn:microsoft.com/office/officeart/2005/8/layout/pList2#1"/>
    <dgm:cxn modelId="{9B436571-382D-4D84-964F-5349B50181EC}" type="presParOf" srcId="{4484E9B4-8FE2-41A2-80B9-5FB2FA3FBB31}" destId="{181F09EE-AF72-43CC-A645-2A4A0E488F0E}" srcOrd="4" destOrd="0" presId="urn:microsoft.com/office/officeart/2005/8/layout/pList2#1"/>
    <dgm:cxn modelId="{ED5ABAA5-B20D-4CAA-91C9-79B4D649FA18}" type="presParOf" srcId="{181F09EE-AF72-43CC-A645-2A4A0E488F0E}" destId="{69D04F77-1792-4D28-B890-0B76D80C7E1C}" srcOrd="0" destOrd="0" presId="urn:microsoft.com/office/officeart/2005/8/layout/pList2#1"/>
    <dgm:cxn modelId="{55645186-4775-4BC4-9908-2DA38CB18604}" type="presParOf" srcId="{181F09EE-AF72-43CC-A645-2A4A0E488F0E}" destId="{30C84666-0938-40CB-96F2-8125C51A13E0}" srcOrd="1" destOrd="0" presId="urn:microsoft.com/office/officeart/2005/8/layout/pList2#1"/>
    <dgm:cxn modelId="{8CA10497-3D04-4615-AE55-FEC07CEC9DDE}" type="presParOf" srcId="{181F09EE-AF72-43CC-A645-2A4A0E488F0E}" destId="{F0D8E6B3-60B0-49B0-AAFC-B7EE26E6FC55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0F6F9A-EF1B-4350-BC8A-F871B04D05F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CB8D104B-07C0-45DF-91BF-B38A09D15AF9}">
      <dgm:prSet phldrT="[Text]" custT="1"/>
      <dgm:spPr/>
      <dgm:t>
        <a:bodyPr/>
        <a:lstStyle/>
        <a:p>
          <a:pPr algn="l"/>
          <a:r>
            <a:rPr lang="en-GB" sz="1600">
              <a:latin typeface="+mj-lt"/>
            </a:rPr>
            <a:t>Развој насеља, повећање стандарда становништва </a:t>
          </a:r>
          <a:r>
            <a:rPr lang="en-GB" sz="1600">
              <a:latin typeface="+mj-lt"/>
              <a:sym typeface="Wingdings" pitchFamily="2" charset="2"/>
            </a:rPr>
            <a:t></a:t>
          </a:r>
          <a:r>
            <a:rPr lang="en-GB" sz="1600">
              <a:latin typeface="+mj-lt"/>
            </a:rPr>
            <a:t> загађење животне средине, загађење вода</a:t>
          </a:r>
          <a:endParaRPr lang="en-US" sz="1600" b="1">
            <a:latin typeface="+mj-lt"/>
          </a:endParaRPr>
        </a:p>
      </dgm:t>
    </dgm:pt>
    <dgm:pt modelId="{1DD82224-B2D5-40DF-9C83-B99F9DBBC108}" type="parTrans" cxnId="{336526E5-34DC-4852-A297-B7E52F5D849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423F797-9790-492B-8881-5CEB39018469}" type="sibTrans" cxnId="{336526E5-34DC-4852-A297-B7E52F5D849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E3E45BE-C0A7-4572-9C5D-490618ED6EF4}">
      <dgm:prSet phldrT="[Text]" custT="1"/>
      <dgm:spPr/>
      <dgm:t>
        <a:bodyPr/>
        <a:lstStyle/>
        <a:p>
          <a:pPr algn="l"/>
          <a:r>
            <a:rPr lang="sr-Cyrl-RS" sz="1400" dirty="0">
              <a:latin typeface="+mj-lt"/>
            </a:rPr>
            <a:t>-</a:t>
          </a:r>
          <a:r>
            <a:rPr lang="en-US" sz="1400" dirty="0">
              <a:latin typeface="+mj-lt"/>
            </a:rPr>
            <a:t> </a:t>
          </a:r>
          <a:r>
            <a:rPr lang="en-GB" sz="1600" dirty="0" err="1">
              <a:latin typeface="+mj-lt"/>
            </a:rPr>
            <a:t>тренд</a:t>
          </a:r>
          <a:r>
            <a:rPr lang="en-GB" sz="1600" dirty="0">
              <a:latin typeface="+mj-lt"/>
            </a:rPr>
            <a:t> </a:t>
          </a:r>
          <a:r>
            <a:rPr lang="en-GB" sz="1600" b="1" dirty="0" err="1">
              <a:latin typeface="+mj-lt"/>
            </a:rPr>
            <a:t>опадања</a:t>
          </a:r>
          <a:r>
            <a:rPr lang="en-GB" sz="1600" dirty="0">
              <a:latin typeface="+mj-lt"/>
            </a:rPr>
            <a:t> </a:t>
          </a:r>
          <a:r>
            <a:rPr lang="en-GB" sz="1600" dirty="0" err="1">
              <a:latin typeface="+mj-lt"/>
            </a:rPr>
            <a:t>броја</a:t>
          </a:r>
          <a:r>
            <a:rPr lang="en-GB" sz="1600" dirty="0">
              <a:latin typeface="+mj-lt"/>
            </a:rPr>
            <a:t> </a:t>
          </a:r>
          <a:r>
            <a:rPr lang="en-GB" sz="1600" dirty="0" err="1">
              <a:latin typeface="+mj-lt"/>
            </a:rPr>
            <a:t>становника</a:t>
          </a:r>
          <a:r>
            <a:rPr lang="en-US" sz="1600" dirty="0">
              <a:latin typeface="+mj-lt"/>
            </a:rPr>
            <a:t> </a:t>
          </a:r>
          <a:r>
            <a:rPr lang="sr-Cyrl-RS" sz="1600" dirty="0">
              <a:latin typeface="+mj-lt"/>
            </a:rPr>
            <a:t>насеља</a:t>
          </a:r>
        </a:p>
        <a:p>
          <a:pPr algn="l"/>
          <a:r>
            <a:rPr lang="sr-Cyrl-RS" sz="1600" dirty="0">
              <a:latin typeface="+mj-lt"/>
            </a:rPr>
            <a:t>- повећавање </a:t>
          </a:r>
          <a:r>
            <a:rPr lang="sr-Cyrl-RS" sz="1600" b="1" dirty="0">
              <a:latin typeface="+mj-lt"/>
            </a:rPr>
            <a:t>степена </a:t>
          </a:r>
          <a:r>
            <a:rPr lang="en-GB" sz="1600" b="1" dirty="0" err="1">
              <a:latin typeface="+mj-lt"/>
            </a:rPr>
            <a:t>прикључен</a:t>
          </a:r>
          <a:r>
            <a:rPr lang="sr-Cyrl-RS" sz="1600" b="1" dirty="0">
              <a:latin typeface="+mj-lt"/>
            </a:rPr>
            <a:t>ости</a:t>
          </a:r>
          <a:r>
            <a:rPr lang="en-US" sz="1600" b="1" dirty="0">
              <a:latin typeface="+mj-lt"/>
            </a:rPr>
            <a:t>, </a:t>
          </a:r>
          <a:r>
            <a:rPr lang="en-GB" sz="1600" dirty="0" err="1">
              <a:latin typeface="+mj-lt"/>
            </a:rPr>
            <a:t>развија</a:t>
          </a:r>
          <a:r>
            <a:rPr lang="sr-Cyrl-RS" sz="1600" dirty="0">
              <a:latin typeface="+mj-lt"/>
            </a:rPr>
            <a:t>њ</a:t>
          </a:r>
          <a:r>
            <a:rPr lang="en-GB" sz="1600" dirty="0">
              <a:latin typeface="+mj-lt"/>
            </a:rPr>
            <a:t>е </a:t>
          </a:r>
          <a:r>
            <a:rPr lang="en-GB" sz="1600" dirty="0" err="1">
              <a:latin typeface="+mj-lt"/>
            </a:rPr>
            <a:t>индустриј</a:t>
          </a:r>
          <a:r>
            <a:rPr lang="sr-Cyrl-RS" sz="1600" dirty="0">
              <a:latin typeface="+mj-lt"/>
            </a:rPr>
            <a:t>е</a:t>
          </a:r>
        </a:p>
        <a:p>
          <a:pPr algn="l"/>
          <a:r>
            <a:rPr lang="sr-Cyrl-RS" sz="1600" dirty="0">
              <a:latin typeface="+mj-lt"/>
            </a:rPr>
            <a:t>- у </a:t>
          </a:r>
          <a:r>
            <a:rPr lang="en-GB" sz="1600" b="1" dirty="0" err="1">
              <a:latin typeface="+mj-lt"/>
            </a:rPr>
            <a:t>фази</a:t>
          </a:r>
          <a:r>
            <a:rPr lang="en-GB" sz="1600" b="1" dirty="0">
              <a:latin typeface="+mj-lt"/>
            </a:rPr>
            <a:t> </a:t>
          </a:r>
          <a:r>
            <a:rPr lang="en-US" sz="1600" b="1" dirty="0">
              <a:latin typeface="+mj-lt"/>
            </a:rPr>
            <a:t>II</a:t>
          </a:r>
          <a:r>
            <a:rPr lang="sr-Cyrl-RS" sz="1600" dirty="0">
              <a:latin typeface="+mj-lt"/>
            </a:rPr>
            <a:t> </a:t>
          </a:r>
          <a:r>
            <a:rPr lang="en-GB" sz="1600" dirty="0" err="1">
              <a:latin typeface="+mj-lt"/>
            </a:rPr>
            <a:t>повећани</a:t>
          </a:r>
          <a:r>
            <a:rPr lang="en-GB" sz="1600" dirty="0">
              <a:latin typeface="+mj-lt"/>
            </a:rPr>
            <a:t> </a:t>
          </a:r>
          <a:r>
            <a:rPr lang="en-GB" sz="1600" dirty="0" err="1">
              <a:latin typeface="+mj-lt"/>
            </a:rPr>
            <a:t>протоци</a:t>
          </a:r>
          <a:r>
            <a:rPr lang="en-GB" sz="1600" dirty="0">
              <a:latin typeface="+mj-lt"/>
            </a:rPr>
            <a:t> </a:t>
          </a:r>
          <a:r>
            <a:rPr lang="en-GB" sz="1600" dirty="0" err="1">
              <a:latin typeface="+mj-lt"/>
            </a:rPr>
            <a:t>на</a:t>
          </a:r>
          <a:r>
            <a:rPr lang="en-GB" sz="1600" dirty="0">
              <a:latin typeface="+mj-lt"/>
            </a:rPr>
            <a:t> </a:t>
          </a:r>
          <a:r>
            <a:rPr lang="en-GB" sz="1600" dirty="0" err="1">
              <a:latin typeface="+mj-lt"/>
            </a:rPr>
            <a:t>постројењу</a:t>
          </a:r>
          <a:r>
            <a:rPr lang="en-GB" sz="1600" dirty="0">
              <a:latin typeface="+mj-lt"/>
            </a:rPr>
            <a:t> </a:t>
          </a:r>
          <a:r>
            <a:rPr lang="en-GB" sz="1600" dirty="0" err="1">
              <a:latin typeface="+mj-lt"/>
            </a:rPr>
            <a:t>због</a:t>
          </a:r>
          <a:r>
            <a:rPr lang="en-GB" sz="1600" dirty="0">
              <a:latin typeface="+mj-lt"/>
            </a:rPr>
            <a:t> </a:t>
          </a:r>
          <a:r>
            <a:rPr lang="en-GB" sz="1600" b="1" dirty="0" err="1">
              <a:latin typeface="+mj-lt"/>
            </a:rPr>
            <a:t>већег</a:t>
          </a:r>
          <a:r>
            <a:rPr lang="en-GB" sz="1600" b="1" dirty="0">
              <a:latin typeface="+mj-lt"/>
            </a:rPr>
            <a:t> </a:t>
          </a:r>
          <a:r>
            <a:rPr lang="en-GB" sz="1600" b="1" dirty="0" err="1">
              <a:latin typeface="+mj-lt"/>
            </a:rPr>
            <a:t>броја</a:t>
          </a:r>
          <a:r>
            <a:rPr lang="en-GB" sz="1600" b="1" dirty="0">
              <a:latin typeface="+mj-lt"/>
            </a:rPr>
            <a:t>    </a:t>
          </a:r>
          <a:r>
            <a:rPr lang="en-GB" sz="1600" b="1" dirty="0" err="1">
              <a:latin typeface="+mj-lt"/>
            </a:rPr>
            <a:t>еквивалентних</a:t>
          </a:r>
          <a:r>
            <a:rPr lang="en-GB" sz="1600" b="1" dirty="0">
              <a:latin typeface="+mj-lt"/>
            </a:rPr>
            <a:t> </a:t>
          </a:r>
          <a:r>
            <a:rPr lang="en-GB" sz="1600" b="1" dirty="0" err="1">
              <a:latin typeface="+mj-lt"/>
            </a:rPr>
            <a:t>становника</a:t>
          </a:r>
          <a:endParaRPr lang="en-US" sz="1600" dirty="0">
            <a:latin typeface="+mj-lt"/>
          </a:endParaRPr>
        </a:p>
      </dgm:t>
    </dgm:pt>
    <dgm:pt modelId="{9269718A-86E7-4AAF-919C-FFBF5DF237BB}" type="parTrans" cxnId="{26FA776B-F7F7-4052-914B-86657675471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E801965-6118-47BE-8D16-321624E772AB}" type="sibTrans" cxnId="{26FA776B-F7F7-4052-914B-86657675471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E902E29-10E2-4132-972A-1ADE55AA9768}">
      <dgm:prSet phldrT="[Text]" custT="1"/>
      <dgm:spPr/>
      <dgm:t>
        <a:bodyPr/>
        <a:lstStyle/>
        <a:p>
          <a:pPr algn="l"/>
          <a:r>
            <a:rPr lang="sr-Cyrl-CS" sz="1600" b="1">
              <a:latin typeface="+mj-lt"/>
            </a:rPr>
            <a:t>Фазност изградње значајно утиче на хидрауличка оптерећења појединих објеката и цевовода, последично и на хидраулички профил ППОВ</a:t>
          </a:r>
          <a:endParaRPr lang="en-US" sz="1600">
            <a:latin typeface="+mj-lt"/>
          </a:endParaRPr>
        </a:p>
      </dgm:t>
    </dgm:pt>
    <dgm:pt modelId="{73F21582-EA6B-4447-8379-66ED944D4E15}" type="parTrans" cxnId="{49EE56FA-3FFF-45AD-987F-276CD73E916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A167DC7-A4A8-4801-AAC3-26C58867F6DD}" type="sibTrans" cxnId="{49EE56FA-3FFF-45AD-987F-276CD73E916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B468084-1638-4E41-8B6E-18C2C740655D}" type="pres">
      <dgm:prSet presAssocID="{C60F6F9A-EF1B-4350-BC8A-F871B04D05F1}" presName="linearFlow" presStyleCnt="0">
        <dgm:presLayoutVars>
          <dgm:dir/>
          <dgm:resizeHandles val="exact"/>
        </dgm:presLayoutVars>
      </dgm:prSet>
      <dgm:spPr/>
    </dgm:pt>
    <dgm:pt modelId="{988C09DE-C593-4C23-B2EF-AD5F6B8BA989}" type="pres">
      <dgm:prSet presAssocID="{CB8D104B-07C0-45DF-91BF-B38A09D15AF9}" presName="composite" presStyleCnt="0"/>
      <dgm:spPr/>
    </dgm:pt>
    <dgm:pt modelId="{38883314-A3DE-4C50-8501-BD46F4010E47}" type="pres">
      <dgm:prSet presAssocID="{CB8D104B-07C0-45DF-91BF-B38A09D15AF9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6280E44D-64E9-4D72-8EA9-779B6DAE61D7}" type="pres">
      <dgm:prSet presAssocID="{CB8D104B-07C0-45DF-91BF-B38A09D15AF9}" presName="txShp" presStyleLbl="node1" presStyleIdx="0" presStyleCnt="3">
        <dgm:presLayoutVars>
          <dgm:bulletEnabled val="1"/>
        </dgm:presLayoutVars>
      </dgm:prSet>
      <dgm:spPr/>
    </dgm:pt>
    <dgm:pt modelId="{C77E2693-C412-420C-9425-4DB5A917E8CD}" type="pres">
      <dgm:prSet presAssocID="{5423F797-9790-492B-8881-5CEB39018469}" presName="spacing" presStyleCnt="0"/>
      <dgm:spPr/>
    </dgm:pt>
    <dgm:pt modelId="{E885DDA3-EA12-456A-A065-8E7000BE6C10}" type="pres">
      <dgm:prSet presAssocID="{6E3E45BE-C0A7-4572-9C5D-490618ED6EF4}" presName="composite" presStyleCnt="0"/>
      <dgm:spPr/>
    </dgm:pt>
    <dgm:pt modelId="{6E577149-7B49-4DEE-9D22-5BD83AA8EE9C}" type="pres">
      <dgm:prSet presAssocID="{6E3E45BE-C0A7-4572-9C5D-490618ED6EF4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B989B007-1A34-4763-B7E7-C12E3628D431}" type="pres">
      <dgm:prSet presAssocID="{6E3E45BE-C0A7-4572-9C5D-490618ED6EF4}" presName="txShp" presStyleLbl="node1" presStyleIdx="1" presStyleCnt="3" custScaleY="160770">
        <dgm:presLayoutVars>
          <dgm:bulletEnabled val="1"/>
        </dgm:presLayoutVars>
      </dgm:prSet>
      <dgm:spPr/>
    </dgm:pt>
    <dgm:pt modelId="{8A4ECC71-BAD1-4B59-916E-0F99BEC9B708}" type="pres">
      <dgm:prSet presAssocID="{2E801965-6118-47BE-8D16-321624E772AB}" presName="spacing" presStyleCnt="0"/>
      <dgm:spPr/>
    </dgm:pt>
    <dgm:pt modelId="{D199FC08-F9B0-4E7E-885B-BFEF0343B61F}" type="pres">
      <dgm:prSet presAssocID="{AE902E29-10E2-4132-972A-1ADE55AA9768}" presName="composite" presStyleCnt="0"/>
      <dgm:spPr/>
    </dgm:pt>
    <dgm:pt modelId="{89C3E321-1BF8-4EF7-BBBD-0FC497450850}" type="pres">
      <dgm:prSet presAssocID="{AE902E29-10E2-4132-972A-1ADE55AA9768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FBC9615D-93D4-403A-A6CE-ACF8010931A0}" type="pres">
      <dgm:prSet presAssocID="{AE902E29-10E2-4132-972A-1ADE55AA9768}" presName="txShp" presStyleLbl="node1" presStyleIdx="2" presStyleCnt="3">
        <dgm:presLayoutVars>
          <dgm:bulletEnabled val="1"/>
        </dgm:presLayoutVars>
      </dgm:prSet>
      <dgm:spPr/>
    </dgm:pt>
  </dgm:ptLst>
  <dgm:cxnLst>
    <dgm:cxn modelId="{D2C2D616-053B-41F3-AB80-20E9191C2504}" type="presOf" srcId="{C60F6F9A-EF1B-4350-BC8A-F871B04D05F1}" destId="{9B468084-1638-4E41-8B6E-18C2C740655D}" srcOrd="0" destOrd="0" presId="urn:microsoft.com/office/officeart/2005/8/layout/vList3#1"/>
    <dgm:cxn modelId="{EC75E01F-9779-4F32-9E10-F43D7A7AD073}" type="presOf" srcId="{AE902E29-10E2-4132-972A-1ADE55AA9768}" destId="{FBC9615D-93D4-403A-A6CE-ACF8010931A0}" srcOrd="0" destOrd="0" presId="urn:microsoft.com/office/officeart/2005/8/layout/vList3#1"/>
    <dgm:cxn modelId="{26FA776B-F7F7-4052-914B-866576754713}" srcId="{C60F6F9A-EF1B-4350-BC8A-F871B04D05F1}" destId="{6E3E45BE-C0A7-4572-9C5D-490618ED6EF4}" srcOrd="1" destOrd="0" parTransId="{9269718A-86E7-4AAF-919C-FFBF5DF237BB}" sibTransId="{2E801965-6118-47BE-8D16-321624E772AB}"/>
    <dgm:cxn modelId="{3E4DAE74-415B-4ADE-B7E9-87A38A18811F}" type="presOf" srcId="{CB8D104B-07C0-45DF-91BF-B38A09D15AF9}" destId="{6280E44D-64E9-4D72-8EA9-779B6DAE61D7}" srcOrd="0" destOrd="0" presId="urn:microsoft.com/office/officeart/2005/8/layout/vList3#1"/>
    <dgm:cxn modelId="{336526E5-34DC-4852-A297-B7E52F5D849E}" srcId="{C60F6F9A-EF1B-4350-BC8A-F871B04D05F1}" destId="{CB8D104B-07C0-45DF-91BF-B38A09D15AF9}" srcOrd="0" destOrd="0" parTransId="{1DD82224-B2D5-40DF-9C83-B99F9DBBC108}" sibTransId="{5423F797-9790-492B-8881-5CEB39018469}"/>
    <dgm:cxn modelId="{49EE56FA-3FFF-45AD-987F-276CD73E916B}" srcId="{C60F6F9A-EF1B-4350-BC8A-F871B04D05F1}" destId="{AE902E29-10E2-4132-972A-1ADE55AA9768}" srcOrd="2" destOrd="0" parTransId="{73F21582-EA6B-4447-8379-66ED944D4E15}" sibTransId="{EA167DC7-A4A8-4801-AAC3-26C58867F6DD}"/>
    <dgm:cxn modelId="{AE918DFA-DC34-4A35-BC1E-D20BD8DE08E5}" type="presOf" srcId="{6E3E45BE-C0A7-4572-9C5D-490618ED6EF4}" destId="{B989B007-1A34-4763-B7E7-C12E3628D431}" srcOrd="0" destOrd="0" presId="urn:microsoft.com/office/officeart/2005/8/layout/vList3#1"/>
    <dgm:cxn modelId="{35336A88-40C8-4629-9857-50301ECACD13}" type="presParOf" srcId="{9B468084-1638-4E41-8B6E-18C2C740655D}" destId="{988C09DE-C593-4C23-B2EF-AD5F6B8BA989}" srcOrd="0" destOrd="0" presId="urn:microsoft.com/office/officeart/2005/8/layout/vList3#1"/>
    <dgm:cxn modelId="{3BB49D80-8D91-4291-B7AA-B1B5704BA38B}" type="presParOf" srcId="{988C09DE-C593-4C23-B2EF-AD5F6B8BA989}" destId="{38883314-A3DE-4C50-8501-BD46F4010E47}" srcOrd="0" destOrd="0" presId="urn:microsoft.com/office/officeart/2005/8/layout/vList3#1"/>
    <dgm:cxn modelId="{3E3E6D65-1AE5-4562-B87A-7D17421D604D}" type="presParOf" srcId="{988C09DE-C593-4C23-B2EF-AD5F6B8BA989}" destId="{6280E44D-64E9-4D72-8EA9-779B6DAE61D7}" srcOrd="1" destOrd="0" presId="urn:microsoft.com/office/officeart/2005/8/layout/vList3#1"/>
    <dgm:cxn modelId="{7C658EFD-6C8C-417A-B99D-E2F4C1FD5B93}" type="presParOf" srcId="{9B468084-1638-4E41-8B6E-18C2C740655D}" destId="{C77E2693-C412-420C-9425-4DB5A917E8CD}" srcOrd="1" destOrd="0" presId="urn:microsoft.com/office/officeart/2005/8/layout/vList3#1"/>
    <dgm:cxn modelId="{A76AF2DE-88D7-498A-9126-09734B36DEC8}" type="presParOf" srcId="{9B468084-1638-4E41-8B6E-18C2C740655D}" destId="{E885DDA3-EA12-456A-A065-8E7000BE6C10}" srcOrd="2" destOrd="0" presId="urn:microsoft.com/office/officeart/2005/8/layout/vList3#1"/>
    <dgm:cxn modelId="{F3634913-ACFB-4FD4-B502-6A8247466266}" type="presParOf" srcId="{E885DDA3-EA12-456A-A065-8E7000BE6C10}" destId="{6E577149-7B49-4DEE-9D22-5BD83AA8EE9C}" srcOrd="0" destOrd="0" presId="urn:microsoft.com/office/officeart/2005/8/layout/vList3#1"/>
    <dgm:cxn modelId="{A80CB75A-AEC1-46B3-9392-E1FB3693F743}" type="presParOf" srcId="{E885DDA3-EA12-456A-A065-8E7000BE6C10}" destId="{B989B007-1A34-4763-B7E7-C12E3628D431}" srcOrd="1" destOrd="0" presId="urn:microsoft.com/office/officeart/2005/8/layout/vList3#1"/>
    <dgm:cxn modelId="{3A4A42FF-0C8E-411F-8D5B-1858D3C935C1}" type="presParOf" srcId="{9B468084-1638-4E41-8B6E-18C2C740655D}" destId="{8A4ECC71-BAD1-4B59-916E-0F99BEC9B708}" srcOrd="3" destOrd="0" presId="urn:microsoft.com/office/officeart/2005/8/layout/vList3#1"/>
    <dgm:cxn modelId="{3E2B4603-74CE-4242-8F62-65AF300B71CD}" type="presParOf" srcId="{9B468084-1638-4E41-8B6E-18C2C740655D}" destId="{D199FC08-F9B0-4E7E-885B-BFEF0343B61F}" srcOrd="4" destOrd="0" presId="urn:microsoft.com/office/officeart/2005/8/layout/vList3#1"/>
    <dgm:cxn modelId="{966FE3CF-6938-41D8-8055-666689FC68E1}" type="presParOf" srcId="{D199FC08-F9B0-4E7E-885B-BFEF0343B61F}" destId="{89C3E321-1BF8-4EF7-BBBD-0FC497450850}" srcOrd="0" destOrd="0" presId="urn:microsoft.com/office/officeart/2005/8/layout/vList3#1"/>
    <dgm:cxn modelId="{E9E38A3C-BBDB-4EFE-8DFC-095D97ECCDB4}" type="presParOf" srcId="{D199FC08-F9B0-4E7E-885B-BFEF0343B61F}" destId="{FBC9615D-93D4-403A-A6CE-ACF8010931A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9D33D-3381-4EE1-AEB3-BCFF08298607}">
      <dsp:nvSpPr>
        <dsp:cNvPr id="0" name=""/>
        <dsp:cNvSpPr/>
      </dsp:nvSpPr>
      <dsp:spPr>
        <a:xfrm>
          <a:off x="3743957" y="1491067"/>
          <a:ext cx="583629" cy="277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81"/>
              </a:lnTo>
              <a:lnTo>
                <a:pt x="583629" y="189281"/>
              </a:lnTo>
              <a:lnTo>
                <a:pt x="583629" y="2777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17D0D-339E-4E7E-A3ED-1CF032B4D699}">
      <dsp:nvSpPr>
        <dsp:cNvPr id="0" name=""/>
        <dsp:cNvSpPr/>
      </dsp:nvSpPr>
      <dsp:spPr>
        <a:xfrm>
          <a:off x="3160328" y="1491067"/>
          <a:ext cx="583629" cy="277754"/>
        </a:xfrm>
        <a:custGeom>
          <a:avLst/>
          <a:gdLst/>
          <a:ahLst/>
          <a:cxnLst/>
          <a:rect l="0" t="0" r="0" b="0"/>
          <a:pathLst>
            <a:path>
              <a:moveTo>
                <a:pt x="583629" y="0"/>
              </a:moveTo>
              <a:lnTo>
                <a:pt x="583629" y="189281"/>
              </a:lnTo>
              <a:lnTo>
                <a:pt x="0" y="189281"/>
              </a:lnTo>
              <a:lnTo>
                <a:pt x="0" y="2777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F6727-F2EB-48FC-B4EF-290097A0CB2C}">
      <dsp:nvSpPr>
        <dsp:cNvPr id="0" name=""/>
        <dsp:cNvSpPr/>
      </dsp:nvSpPr>
      <dsp:spPr>
        <a:xfrm>
          <a:off x="3160328" y="606869"/>
          <a:ext cx="583629" cy="277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81"/>
              </a:lnTo>
              <a:lnTo>
                <a:pt x="583629" y="189281"/>
              </a:lnTo>
              <a:lnTo>
                <a:pt x="583629" y="277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79E18-7E84-4B76-A148-6864FB310F73}">
      <dsp:nvSpPr>
        <dsp:cNvPr id="0" name=""/>
        <dsp:cNvSpPr/>
      </dsp:nvSpPr>
      <dsp:spPr>
        <a:xfrm>
          <a:off x="2576698" y="606869"/>
          <a:ext cx="583629" cy="277754"/>
        </a:xfrm>
        <a:custGeom>
          <a:avLst/>
          <a:gdLst/>
          <a:ahLst/>
          <a:cxnLst/>
          <a:rect l="0" t="0" r="0" b="0"/>
          <a:pathLst>
            <a:path>
              <a:moveTo>
                <a:pt x="583629" y="0"/>
              </a:moveTo>
              <a:lnTo>
                <a:pt x="583629" y="189281"/>
              </a:lnTo>
              <a:lnTo>
                <a:pt x="0" y="189281"/>
              </a:lnTo>
              <a:lnTo>
                <a:pt x="0" y="277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E1D05-9733-4C06-8DC7-B4C8CAF623AB}">
      <dsp:nvSpPr>
        <dsp:cNvPr id="0" name=""/>
        <dsp:cNvSpPr/>
      </dsp:nvSpPr>
      <dsp:spPr>
        <a:xfrm>
          <a:off x="2682812" y="424"/>
          <a:ext cx="955030" cy="606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3CD4F-6227-4A99-9191-0876FDC8ECD1}">
      <dsp:nvSpPr>
        <dsp:cNvPr id="0" name=""/>
        <dsp:cNvSpPr/>
      </dsp:nvSpPr>
      <dsp:spPr>
        <a:xfrm>
          <a:off x="2788927" y="101233"/>
          <a:ext cx="955030" cy="606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>
              <a:latin typeface="+mj-lt"/>
            </a:rPr>
            <a:t>Губици</a:t>
          </a:r>
          <a:endParaRPr lang="en-US" sz="1100" kern="1200">
            <a:latin typeface="+mj-lt"/>
          </a:endParaRPr>
        </a:p>
      </dsp:txBody>
      <dsp:txXfrm>
        <a:off x="2806689" y="118995"/>
        <a:ext cx="919506" cy="570920"/>
      </dsp:txXfrm>
    </dsp:sp>
    <dsp:sp modelId="{2938FA79-5CFA-4D27-BAEB-053A4EA652B9}">
      <dsp:nvSpPr>
        <dsp:cNvPr id="0" name=""/>
        <dsp:cNvSpPr/>
      </dsp:nvSpPr>
      <dsp:spPr>
        <a:xfrm>
          <a:off x="2099183" y="884623"/>
          <a:ext cx="955030" cy="606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D8FB9-8E71-44B2-A667-07824A1D9D0C}">
      <dsp:nvSpPr>
        <dsp:cNvPr id="0" name=""/>
        <dsp:cNvSpPr/>
      </dsp:nvSpPr>
      <dsp:spPr>
        <a:xfrm>
          <a:off x="2205297" y="985432"/>
          <a:ext cx="955030" cy="606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>
              <a:latin typeface="+mj-lt"/>
            </a:rPr>
            <a:t>Кроз објекте</a:t>
          </a:r>
          <a:endParaRPr lang="en-US" sz="1100" kern="1200">
            <a:latin typeface="+mj-lt"/>
          </a:endParaRPr>
        </a:p>
      </dsp:txBody>
      <dsp:txXfrm>
        <a:off x="2223059" y="1003194"/>
        <a:ext cx="919506" cy="570920"/>
      </dsp:txXfrm>
    </dsp:sp>
    <dsp:sp modelId="{52A886EE-D0AE-4F21-89FE-B26F024A3B5B}">
      <dsp:nvSpPr>
        <dsp:cNvPr id="0" name=""/>
        <dsp:cNvSpPr/>
      </dsp:nvSpPr>
      <dsp:spPr>
        <a:xfrm>
          <a:off x="3266442" y="884623"/>
          <a:ext cx="955030" cy="606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FC77F-81F9-4A06-A8E3-E0007DBC832E}">
      <dsp:nvSpPr>
        <dsp:cNvPr id="0" name=""/>
        <dsp:cNvSpPr/>
      </dsp:nvSpPr>
      <dsp:spPr>
        <a:xfrm>
          <a:off x="3372556" y="985432"/>
          <a:ext cx="955030" cy="606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>
              <a:latin typeface="+mj-lt"/>
            </a:rPr>
            <a:t>На цевоводима и каналима</a:t>
          </a:r>
          <a:endParaRPr lang="en-US" sz="1100" kern="1200">
            <a:latin typeface="+mj-lt"/>
          </a:endParaRPr>
        </a:p>
      </dsp:txBody>
      <dsp:txXfrm>
        <a:off x="3390318" y="1003194"/>
        <a:ext cx="919506" cy="570920"/>
      </dsp:txXfrm>
    </dsp:sp>
    <dsp:sp modelId="{4889247E-FB88-433C-8C75-5DC0CCEBB320}">
      <dsp:nvSpPr>
        <dsp:cNvPr id="0" name=""/>
        <dsp:cNvSpPr/>
      </dsp:nvSpPr>
      <dsp:spPr>
        <a:xfrm>
          <a:off x="2682812" y="1768822"/>
          <a:ext cx="955030" cy="606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6E051-D555-41AB-A605-6E3700BF8E57}">
      <dsp:nvSpPr>
        <dsp:cNvPr id="0" name=""/>
        <dsp:cNvSpPr/>
      </dsp:nvSpPr>
      <dsp:spPr>
        <a:xfrm>
          <a:off x="2788927" y="1869630"/>
          <a:ext cx="955030" cy="606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>
              <a:latin typeface="+mj-lt"/>
            </a:rPr>
            <a:t>течење под притиском</a:t>
          </a:r>
          <a:endParaRPr lang="en-US" sz="1100" kern="1200">
            <a:latin typeface="+mj-lt"/>
          </a:endParaRPr>
        </a:p>
      </dsp:txBody>
      <dsp:txXfrm>
        <a:off x="2806689" y="1887392"/>
        <a:ext cx="919506" cy="570920"/>
      </dsp:txXfrm>
    </dsp:sp>
    <dsp:sp modelId="{E989451F-837F-4AED-A2C7-84568D921AD0}">
      <dsp:nvSpPr>
        <dsp:cNvPr id="0" name=""/>
        <dsp:cNvSpPr/>
      </dsp:nvSpPr>
      <dsp:spPr>
        <a:xfrm>
          <a:off x="3850071" y="1768822"/>
          <a:ext cx="955030" cy="606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85B3D-C53C-4D77-A702-28D5C6D6A0AB}">
      <dsp:nvSpPr>
        <dsp:cNvPr id="0" name=""/>
        <dsp:cNvSpPr/>
      </dsp:nvSpPr>
      <dsp:spPr>
        <a:xfrm>
          <a:off x="3956186" y="1869630"/>
          <a:ext cx="955030" cy="606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>
              <a:latin typeface="+mj-lt"/>
            </a:rPr>
            <a:t>течење са слободном површином</a:t>
          </a:r>
          <a:endParaRPr lang="en-US" sz="1100" kern="1200">
            <a:latin typeface="+mj-lt"/>
          </a:endParaRPr>
        </a:p>
      </dsp:txBody>
      <dsp:txXfrm>
        <a:off x="3973948" y="1887392"/>
        <a:ext cx="919506" cy="570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27235-0C80-4241-BBF0-623ED8015077}">
      <dsp:nvSpPr>
        <dsp:cNvPr id="0" name=""/>
        <dsp:cNvSpPr/>
      </dsp:nvSpPr>
      <dsp:spPr>
        <a:xfrm>
          <a:off x="2589" y="224879"/>
          <a:ext cx="2598241" cy="2598241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2990" tIns="22860" rIns="1429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+mj-lt"/>
            </a:rPr>
            <a:t>Брзина у везним цевоводима мора бити довољна да одржи честице у суспензији</a:t>
          </a:r>
          <a:endParaRPr lang="en-US" sz="1800" kern="1200">
            <a:latin typeface="+mj-lt"/>
          </a:endParaRPr>
        </a:p>
      </dsp:txBody>
      <dsp:txXfrm>
        <a:off x="383093" y="605383"/>
        <a:ext cx="1837233" cy="1837233"/>
      </dsp:txXfrm>
    </dsp:sp>
    <dsp:sp modelId="{29FAF635-B52A-4725-8D10-D667D36CC1B8}">
      <dsp:nvSpPr>
        <dsp:cNvPr id="0" name=""/>
        <dsp:cNvSpPr/>
      </dsp:nvSpPr>
      <dsp:spPr>
        <a:xfrm>
          <a:off x="2081182" y="224879"/>
          <a:ext cx="2598241" cy="2598241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2990" tIns="22860" rIns="1429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rgbClr val="C00000"/>
              </a:solidFill>
              <a:latin typeface="+mj-lt"/>
            </a:rPr>
            <a:t>Потребно је одржати </a:t>
          </a:r>
          <a:r>
            <a:rPr lang="ru-RU" sz="1800" b="1" kern="1200">
              <a:solidFill>
                <a:srgbClr val="C00000"/>
              </a:solidFill>
              <a:latin typeface="+mj-lt"/>
            </a:rPr>
            <a:t>минималну</a:t>
          </a:r>
          <a:r>
            <a:rPr lang="ru-RU" sz="1800" kern="1200">
              <a:solidFill>
                <a:srgbClr val="C00000"/>
              </a:solidFill>
              <a:latin typeface="+mj-lt"/>
            </a:rPr>
            <a:t> брзину </a:t>
          </a:r>
          <a:r>
            <a:rPr lang="ru-RU" sz="1800" b="1" kern="1200">
              <a:solidFill>
                <a:srgbClr val="C00000"/>
              </a:solidFill>
              <a:latin typeface="+mj-lt"/>
            </a:rPr>
            <a:t>од 0,6 m/s</a:t>
          </a:r>
          <a:endParaRPr lang="en-US" sz="1800" kern="1200">
            <a:latin typeface="+mj-lt"/>
          </a:endParaRPr>
        </a:p>
      </dsp:txBody>
      <dsp:txXfrm>
        <a:off x="2461686" y="605383"/>
        <a:ext cx="1837233" cy="1837233"/>
      </dsp:txXfrm>
    </dsp:sp>
    <dsp:sp modelId="{B1C6EACC-B888-4AD5-A8AD-6C5DFBF28186}">
      <dsp:nvSpPr>
        <dsp:cNvPr id="0" name=""/>
        <dsp:cNvSpPr/>
      </dsp:nvSpPr>
      <dsp:spPr>
        <a:xfrm>
          <a:off x="4159775" y="224879"/>
          <a:ext cx="2598241" cy="2598241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2990" tIns="22860" rIns="1429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+mj-lt"/>
            </a:rPr>
            <a:t>Потребно је обезбедити минималну брзину од 0,3 m/s</a:t>
          </a:r>
          <a:endParaRPr lang="en-US" sz="1800" kern="1200">
            <a:latin typeface="+mj-lt"/>
          </a:endParaRPr>
        </a:p>
      </dsp:txBody>
      <dsp:txXfrm>
        <a:off x="4540279" y="605383"/>
        <a:ext cx="1837233" cy="1837233"/>
      </dsp:txXfrm>
    </dsp:sp>
    <dsp:sp modelId="{539D6505-D327-4474-AD90-078A1045C253}">
      <dsp:nvSpPr>
        <dsp:cNvPr id="0" name=""/>
        <dsp:cNvSpPr/>
      </dsp:nvSpPr>
      <dsp:spPr>
        <a:xfrm>
          <a:off x="6238368" y="224879"/>
          <a:ext cx="2598241" cy="2598241"/>
        </a:xfrm>
        <a:prstGeom prst="ellipse">
          <a:avLst/>
        </a:prstGeom>
        <a:gradFill flip="none" rotWithShape="0">
          <a:gsLst>
            <a:gs pos="0">
              <a:srgbClr val="FFC000">
                <a:tint val="66000"/>
                <a:satMod val="160000"/>
                <a:alpha val="17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2990" tIns="22860" rIns="1429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+mj-lt"/>
            </a:rPr>
            <a:t>Течење у отвореним каналима: једнолико и </a:t>
          </a:r>
          <a:r>
            <a:rPr lang="sr-Cyrl-RS" sz="1800" kern="1200">
              <a:latin typeface="+mj-lt"/>
            </a:rPr>
            <a:t>неједнолико</a:t>
          </a:r>
          <a:endParaRPr lang="en-US" sz="1800" kern="1200">
            <a:latin typeface="+mj-lt"/>
          </a:endParaRPr>
        </a:p>
      </dsp:txBody>
      <dsp:txXfrm>
        <a:off x="6618872" y="605383"/>
        <a:ext cx="1837233" cy="1837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672D7-A197-48B3-A083-424928EB6B11}">
      <dsp:nvSpPr>
        <dsp:cNvPr id="0" name=""/>
        <dsp:cNvSpPr/>
      </dsp:nvSpPr>
      <dsp:spPr>
        <a:xfrm>
          <a:off x="0" y="0"/>
          <a:ext cx="7010400" cy="167163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6C1BB-32FD-497F-B72A-026561BEE005}">
      <dsp:nvSpPr>
        <dsp:cNvPr id="0" name=""/>
        <dsp:cNvSpPr/>
      </dsp:nvSpPr>
      <dsp:spPr>
        <a:xfrm>
          <a:off x="210311" y="642583"/>
          <a:ext cx="2059305" cy="1225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3241A-BFE4-4D0E-B309-9343020125A7}">
      <dsp:nvSpPr>
        <dsp:cNvPr id="0" name=""/>
        <dsp:cNvSpPr/>
      </dsp:nvSpPr>
      <dsp:spPr>
        <a:xfrm rot="10800000">
          <a:off x="210311" y="2730707"/>
          <a:ext cx="2059305" cy="76436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>
              <a:latin typeface="+mj-lt"/>
            </a:rPr>
            <a:t>Преливи на </a:t>
          </a:r>
          <a:r>
            <a:rPr lang="sr-Cyrl-RS" sz="1600" b="1" kern="1200">
              <a:latin typeface="+mj-lt"/>
            </a:rPr>
            <a:t>таложницима</a:t>
          </a:r>
          <a:endParaRPr lang="en-US" sz="1600" kern="1200">
            <a:latin typeface="+mj-lt"/>
          </a:endParaRPr>
        </a:p>
      </dsp:txBody>
      <dsp:txXfrm rot="10800000">
        <a:off x="233818" y="2730707"/>
        <a:ext cx="2012291" cy="740862"/>
      </dsp:txXfrm>
    </dsp:sp>
    <dsp:sp modelId="{F7654395-3A5B-4576-814B-1D0B4CDC5CE1}">
      <dsp:nvSpPr>
        <dsp:cNvPr id="0" name=""/>
        <dsp:cNvSpPr/>
      </dsp:nvSpPr>
      <dsp:spPr>
        <a:xfrm>
          <a:off x="2475547" y="522923"/>
          <a:ext cx="2059305" cy="1225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098A3-D829-4132-B4B9-C1088B811C39}">
      <dsp:nvSpPr>
        <dsp:cNvPr id="0" name=""/>
        <dsp:cNvSpPr/>
      </dsp:nvSpPr>
      <dsp:spPr>
        <a:xfrm rot="10800000">
          <a:off x="2475547" y="2371727"/>
          <a:ext cx="2059305" cy="124300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>
              <a:latin typeface="+mj-lt"/>
            </a:rPr>
            <a:t>Преливи на објектима за </a:t>
          </a:r>
          <a:r>
            <a:rPr lang="sr-Cyrl-RS" sz="1600" b="1" kern="1200">
              <a:latin typeface="+mj-lt"/>
            </a:rPr>
            <a:t>расподелу протока </a:t>
          </a:r>
          <a:r>
            <a:rPr lang="sr-Cyrl-RS" sz="1600" kern="1200">
              <a:latin typeface="+mj-lt"/>
            </a:rPr>
            <a:t>(ПТ, СТ, биореактор)</a:t>
          </a:r>
          <a:endParaRPr lang="en-US" sz="1600" kern="1200">
            <a:latin typeface="+mj-lt"/>
          </a:endParaRPr>
        </a:p>
      </dsp:txBody>
      <dsp:txXfrm rot="10800000">
        <a:off x="2513774" y="2371727"/>
        <a:ext cx="1982851" cy="1204782"/>
      </dsp:txXfrm>
    </dsp:sp>
    <dsp:sp modelId="{F0D8E6B3-60B0-49B0-AAFC-B7EE26E6FC55}">
      <dsp:nvSpPr>
        <dsp:cNvPr id="0" name=""/>
        <dsp:cNvSpPr/>
      </dsp:nvSpPr>
      <dsp:spPr>
        <a:xfrm>
          <a:off x="4740783" y="638558"/>
          <a:ext cx="2059305" cy="1225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04F77-1792-4D28-B890-0B76D80C7E1C}">
      <dsp:nvSpPr>
        <dsp:cNvPr id="0" name=""/>
        <dsp:cNvSpPr/>
      </dsp:nvSpPr>
      <dsp:spPr>
        <a:xfrm rot="10800000">
          <a:off x="4740783" y="2718633"/>
          <a:ext cx="2059305" cy="7804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600" kern="1200">
              <a:latin typeface="+mj-lt"/>
            </a:rPr>
            <a:t>Преливи у склопу биореактора</a:t>
          </a:r>
          <a:endParaRPr lang="en-US" sz="1600" kern="1200">
            <a:latin typeface="+mj-lt"/>
          </a:endParaRPr>
        </a:p>
      </dsp:txBody>
      <dsp:txXfrm rot="10800000">
        <a:off x="4764785" y="2718633"/>
        <a:ext cx="2011301" cy="756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0E44D-64E9-4D72-8EA9-779B6DAE61D7}">
      <dsp:nvSpPr>
        <dsp:cNvPr id="0" name=""/>
        <dsp:cNvSpPr/>
      </dsp:nvSpPr>
      <dsp:spPr>
        <a:xfrm rot="10800000">
          <a:off x="1883010" y="247"/>
          <a:ext cx="6688836" cy="7929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65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+mj-lt"/>
            </a:rPr>
            <a:t>Развој насеља, повећање стандарда становништва </a:t>
          </a:r>
          <a:r>
            <a:rPr lang="en-GB" sz="1600" kern="1200">
              <a:latin typeface="+mj-lt"/>
              <a:sym typeface="Wingdings" pitchFamily="2" charset="2"/>
            </a:rPr>
            <a:t></a:t>
          </a:r>
          <a:r>
            <a:rPr lang="en-GB" sz="1600" kern="1200">
              <a:latin typeface="+mj-lt"/>
            </a:rPr>
            <a:t> загађење животне средине, загађење вода</a:t>
          </a:r>
          <a:endParaRPr lang="en-US" sz="1600" b="1" kern="1200">
            <a:latin typeface="+mj-lt"/>
          </a:endParaRPr>
        </a:p>
      </dsp:txBody>
      <dsp:txXfrm rot="10800000">
        <a:off x="2081238" y="247"/>
        <a:ext cx="6490608" cy="792914"/>
      </dsp:txXfrm>
    </dsp:sp>
    <dsp:sp modelId="{38883314-A3DE-4C50-8501-BD46F4010E47}">
      <dsp:nvSpPr>
        <dsp:cNvPr id="0" name=""/>
        <dsp:cNvSpPr/>
      </dsp:nvSpPr>
      <dsp:spPr>
        <a:xfrm>
          <a:off x="1486553" y="247"/>
          <a:ext cx="792914" cy="7929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9B007-1A34-4763-B7E7-C12E3628D431}">
      <dsp:nvSpPr>
        <dsp:cNvPr id="0" name=""/>
        <dsp:cNvSpPr/>
      </dsp:nvSpPr>
      <dsp:spPr>
        <a:xfrm rot="10800000">
          <a:off x="1883010" y="991390"/>
          <a:ext cx="6688836" cy="12747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653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latin typeface="+mj-lt"/>
            </a:rPr>
            <a:t>-</a:t>
          </a:r>
          <a:r>
            <a:rPr lang="en-US" sz="1400" kern="1200" dirty="0">
              <a:latin typeface="+mj-lt"/>
            </a:rPr>
            <a:t> </a:t>
          </a:r>
          <a:r>
            <a:rPr lang="en-GB" sz="1600" kern="1200" dirty="0" err="1">
              <a:latin typeface="+mj-lt"/>
            </a:rPr>
            <a:t>тренд</a:t>
          </a:r>
          <a:r>
            <a:rPr lang="en-GB" sz="1600" kern="1200" dirty="0">
              <a:latin typeface="+mj-lt"/>
            </a:rPr>
            <a:t> </a:t>
          </a:r>
          <a:r>
            <a:rPr lang="en-GB" sz="1600" b="1" kern="1200" dirty="0" err="1">
              <a:latin typeface="+mj-lt"/>
            </a:rPr>
            <a:t>опадања</a:t>
          </a:r>
          <a:r>
            <a:rPr lang="en-GB" sz="1600" kern="1200" dirty="0">
              <a:latin typeface="+mj-lt"/>
            </a:rPr>
            <a:t> </a:t>
          </a:r>
          <a:r>
            <a:rPr lang="en-GB" sz="1600" kern="1200" dirty="0" err="1">
              <a:latin typeface="+mj-lt"/>
            </a:rPr>
            <a:t>броја</a:t>
          </a:r>
          <a:r>
            <a:rPr lang="en-GB" sz="1600" kern="1200" dirty="0">
              <a:latin typeface="+mj-lt"/>
            </a:rPr>
            <a:t> </a:t>
          </a:r>
          <a:r>
            <a:rPr lang="en-GB" sz="1600" kern="1200" dirty="0" err="1">
              <a:latin typeface="+mj-lt"/>
            </a:rPr>
            <a:t>становника</a:t>
          </a:r>
          <a:r>
            <a:rPr lang="en-US" sz="1600" kern="1200" dirty="0">
              <a:latin typeface="+mj-lt"/>
            </a:rPr>
            <a:t> </a:t>
          </a:r>
          <a:r>
            <a:rPr lang="sr-Cyrl-RS" sz="1600" kern="1200" dirty="0">
              <a:latin typeface="+mj-lt"/>
            </a:rPr>
            <a:t>насеља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>
              <a:latin typeface="+mj-lt"/>
            </a:rPr>
            <a:t>- повећавање </a:t>
          </a:r>
          <a:r>
            <a:rPr lang="sr-Cyrl-RS" sz="1600" b="1" kern="1200" dirty="0">
              <a:latin typeface="+mj-lt"/>
            </a:rPr>
            <a:t>степена </a:t>
          </a:r>
          <a:r>
            <a:rPr lang="en-GB" sz="1600" b="1" kern="1200" dirty="0" err="1">
              <a:latin typeface="+mj-lt"/>
            </a:rPr>
            <a:t>прикључен</a:t>
          </a:r>
          <a:r>
            <a:rPr lang="sr-Cyrl-RS" sz="1600" b="1" kern="1200" dirty="0">
              <a:latin typeface="+mj-lt"/>
            </a:rPr>
            <a:t>ости</a:t>
          </a:r>
          <a:r>
            <a:rPr lang="en-US" sz="1600" b="1" kern="1200" dirty="0">
              <a:latin typeface="+mj-lt"/>
            </a:rPr>
            <a:t>, </a:t>
          </a:r>
          <a:r>
            <a:rPr lang="en-GB" sz="1600" kern="1200" dirty="0" err="1">
              <a:latin typeface="+mj-lt"/>
            </a:rPr>
            <a:t>развија</a:t>
          </a:r>
          <a:r>
            <a:rPr lang="sr-Cyrl-RS" sz="1600" kern="1200" dirty="0">
              <a:latin typeface="+mj-lt"/>
            </a:rPr>
            <a:t>њ</a:t>
          </a:r>
          <a:r>
            <a:rPr lang="en-GB" sz="1600" kern="1200" dirty="0">
              <a:latin typeface="+mj-lt"/>
            </a:rPr>
            <a:t>е </a:t>
          </a:r>
          <a:r>
            <a:rPr lang="en-GB" sz="1600" kern="1200" dirty="0" err="1">
              <a:latin typeface="+mj-lt"/>
            </a:rPr>
            <a:t>индустриј</a:t>
          </a:r>
          <a:r>
            <a:rPr lang="sr-Cyrl-RS" sz="1600" kern="1200" dirty="0">
              <a:latin typeface="+mj-lt"/>
            </a:rPr>
            <a:t>е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>
              <a:latin typeface="+mj-lt"/>
            </a:rPr>
            <a:t>- у </a:t>
          </a:r>
          <a:r>
            <a:rPr lang="en-GB" sz="1600" b="1" kern="1200" dirty="0" err="1">
              <a:latin typeface="+mj-lt"/>
            </a:rPr>
            <a:t>фази</a:t>
          </a:r>
          <a:r>
            <a:rPr lang="en-GB" sz="1600" b="1" kern="1200" dirty="0">
              <a:latin typeface="+mj-lt"/>
            </a:rPr>
            <a:t> </a:t>
          </a:r>
          <a:r>
            <a:rPr lang="en-US" sz="1600" b="1" kern="1200" dirty="0">
              <a:latin typeface="+mj-lt"/>
            </a:rPr>
            <a:t>II</a:t>
          </a:r>
          <a:r>
            <a:rPr lang="sr-Cyrl-RS" sz="1600" kern="1200" dirty="0">
              <a:latin typeface="+mj-lt"/>
            </a:rPr>
            <a:t> </a:t>
          </a:r>
          <a:r>
            <a:rPr lang="en-GB" sz="1600" kern="1200" dirty="0" err="1">
              <a:latin typeface="+mj-lt"/>
            </a:rPr>
            <a:t>повећани</a:t>
          </a:r>
          <a:r>
            <a:rPr lang="en-GB" sz="1600" kern="1200" dirty="0">
              <a:latin typeface="+mj-lt"/>
            </a:rPr>
            <a:t> </a:t>
          </a:r>
          <a:r>
            <a:rPr lang="en-GB" sz="1600" kern="1200" dirty="0" err="1">
              <a:latin typeface="+mj-lt"/>
            </a:rPr>
            <a:t>протоци</a:t>
          </a:r>
          <a:r>
            <a:rPr lang="en-GB" sz="1600" kern="1200" dirty="0">
              <a:latin typeface="+mj-lt"/>
            </a:rPr>
            <a:t> </a:t>
          </a:r>
          <a:r>
            <a:rPr lang="en-GB" sz="1600" kern="1200" dirty="0" err="1">
              <a:latin typeface="+mj-lt"/>
            </a:rPr>
            <a:t>на</a:t>
          </a:r>
          <a:r>
            <a:rPr lang="en-GB" sz="1600" kern="1200" dirty="0">
              <a:latin typeface="+mj-lt"/>
            </a:rPr>
            <a:t> </a:t>
          </a:r>
          <a:r>
            <a:rPr lang="en-GB" sz="1600" kern="1200" dirty="0" err="1">
              <a:latin typeface="+mj-lt"/>
            </a:rPr>
            <a:t>постројењу</a:t>
          </a:r>
          <a:r>
            <a:rPr lang="en-GB" sz="1600" kern="1200" dirty="0">
              <a:latin typeface="+mj-lt"/>
            </a:rPr>
            <a:t> </a:t>
          </a:r>
          <a:r>
            <a:rPr lang="en-GB" sz="1600" kern="1200" dirty="0" err="1">
              <a:latin typeface="+mj-lt"/>
            </a:rPr>
            <a:t>због</a:t>
          </a:r>
          <a:r>
            <a:rPr lang="en-GB" sz="1600" kern="1200" dirty="0">
              <a:latin typeface="+mj-lt"/>
            </a:rPr>
            <a:t> </a:t>
          </a:r>
          <a:r>
            <a:rPr lang="en-GB" sz="1600" b="1" kern="1200" dirty="0" err="1">
              <a:latin typeface="+mj-lt"/>
            </a:rPr>
            <a:t>већег</a:t>
          </a:r>
          <a:r>
            <a:rPr lang="en-GB" sz="1600" b="1" kern="1200" dirty="0">
              <a:latin typeface="+mj-lt"/>
            </a:rPr>
            <a:t> </a:t>
          </a:r>
          <a:r>
            <a:rPr lang="en-GB" sz="1600" b="1" kern="1200" dirty="0" err="1">
              <a:latin typeface="+mj-lt"/>
            </a:rPr>
            <a:t>броја</a:t>
          </a:r>
          <a:r>
            <a:rPr lang="en-GB" sz="1600" b="1" kern="1200" dirty="0">
              <a:latin typeface="+mj-lt"/>
            </a:rPr>
            <a:t>    </a:t>
          </a:r>
          <a:r>
            <a:rPr lang="en-GB" sz="1600" b="1" kern="1200" dirty="0" err="1">
              <a:latin typeface="+mj-lt"/>
            </a:rPr>
            <a:t>еквивалентних</a:t>
          </a:r>
          <a:r>
            <a:rPr lang="en-GB" sz="1600" b="1" kern="1200" dirty="0">
              <a:latin typeface="+mj-lt"/>
            </a:rPr>
            <a:t> </a:t>
          </a:r>
          <a:r>
            <a:rPr lang="en-GB" sz="1600" b="1" kern="1200" dirty="0" err="1">
              <a:latin typeface="+mj-lt"/>
            </a:rPr>
            <a:t>становника</a:t>
          </a:r>
          <a:endParaRPr lang="en-US" sz="1600" kern="1200" dirty="0">
            <a:latin typeface="+mj-lt"/>
          </a:endParaRPr>
        </a:p>
      </dsp:txBody>
      <dsp:txXfrm rot="10800000">
        <a:off x="2201702" y="991390"/>
        <a:ext cx="6370144" cy="1274768"/>
      </dsp:txXfrm>
    </dsp:sp>
    <dsp:sp modelId="{6E577149-7B49-4DEE-9D22-5BD83AA8EE9C}">
      <dsp:nvSpPr>
        <dsp:cNvPr id="0" name=""/>
        <dsp:cNvSpPr/>
      </dsp:nvSpPr>
      <dsp:spPr>
        <a:xfrm>
          <a:off x="1486553" y="1232317"/>
          <a:ext cx="792914" cy="79291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9615D-93D4-403A-A6CE-ACF8010931A0}">
      <dsp:nvSpPr>
        <dsp:cNvPr id="0" name=""/>
        <dsp:cNvSpPr/>
      </dsp:nvSpPr>
      <dsp:spPr>
        <a:xfrm rot="10800000">
          <a:off x="1883010" y="2464387"/>
          <a:ext cx="6688836" cy="7929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65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600" b="1" kern="1200">
              <a:latin typeface="+mj-lt"/>
            </a:rPr>
            <a:t>Фазност изградње значајно утиче на хидрауличка оптерећења појединих објеката и цевовода, последично и на хидраулички профил ППОВ</a:t>
          </a:r>
          <a:endParaRPr lang="en-US" sz="1600" kern="1200">
            <a:latin typeface="+mj-lt"/>
          </a:endParaRPr>
        </a:p>
      </dsp:txBody>
      <dsp:txXfrm rot="10800000">
        <a:off x="2081238" y="2464387"/>
        <a:ext cx="6490608" cy="792914"/>
      </dsp:txXfrm>
    </dsp:sp>
    <dsp:sp modelId="{89C3E321-1BF8-4EF7-BBBD-0FC497450850}">
      <dsp:nvSpPr>
        <dsp:cNvPr id="0" name=""/>
        <dsp:cNvSpPr/>
      </dsp:nvSpPr>
      <dsp:spPr>
        <a:xfrm>
          <a:off x="1486553" y="2464387"/>
          <a:ext cx="792914" cy="79291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06703-0100-4C49-9BE3-D42B52A7E432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09C55-E323-4A19-B8AA-AC971D781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6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9C55-E323-4A19-B8AA-AC971D78170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6CD-1AB8-44AE-AFDB-9586D63302A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6A6B-80A6-4A10-A4F1-CA3B09615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6CD-1AB8-44AE-AFDB-9586D63302A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6A6B-80A6-4A10-A4F1-CA3B09615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6CD-1AB8-44AE-AFDB-9586D63302A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6A6B-80A6-4A10-A4F1-CA3B09615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6CD-1AB8-44AE-AFDB-9586D63302A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6A6B-80A6-4A10-A4F1-CA3B09615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6CD-1AB8-44AE-AFDB-9586D63302A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6A6B-80A6-4A10-A4F1-CA3B09615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6CD-1AB8-44AE-AFDB-9586D63302A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6A6B-80A6-4A10-A4F1-CA3B09615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6CD-1AB8-44AE-AFDB-9586D63302A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6A6B-80A6-4A10-A4F1-CA3B09615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6CD-1AB8-44AE-AFDB-9586D63302A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6A6B-80A6-4A10-A4F1-CA3B09615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6CD-1AB8-44AE-AFDB-9586D63302A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6A6B-80A6-4A10-A4F1-CA3B09615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6CD-1AB8-44AE-AFDB-9586D63302A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6A6B-80A6-4A10-A4F1-CA3B09615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6CD-1AB8-44AE-AFDB-9586D63302A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028C6A6B-80A6-4A10-A4F1-CA3B09615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9486CD-1AB8-44AE-AFDB-9586D63302A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8C6A6B-80A6-4A10-A4F1-CA3B09615A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57300"/>
            <a:ext cx="6629400" cy="418338"/>
          </a:xfrm>
        </p:spPr>
        <p:txBody>
          <a:bodyPr>
            <a:normAutofit fontScale="90000"/>
          </a:bodyPr>
          <a:lstStyle/>
          <a:p>
            <a:r>
              <a:rPr lang="sr-Cyrl-RS" sz="2800">
                <a:solidFill>
                  <a:schemeClr val="tx1"/>
                </a:solidFill>
                <a:cs typeface="Times New Roman" pitchFamily="18" charset="0"/>
              </a:rPr>
              <a:t>Грађевински факултет Универзитета у Београду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1828800"/>
            <a:ext cx="8153400" cy="51435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sr-Cyrl-RS" sz="11200">
                <a:solidFill>
                  <a:schemeClr val="tx1"/>
                </a:solidFill>
                <a:latin typeface="+mj-lt"/>
              </a:rPr>
              <a:t>Мастер рад</a:t>
            </a:r>
          </a:p>
          <a:p>
            <a:pPr algn="ctr"/>
            <a:endParaRPr lang="en-US" sz="112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sr-Cyrl-RS" sz="11200">
                <a:solidFill>
                  <a:schemeClr val="tx1"/>
                </a:solidFill>
                <a:latin typeface="+mj-lt"/>
              </a:rPr>
              <a:t>Утицај фазности изградње на хидраулички прорачун постројења за пречишћавање градских отпадних вода</a:t>
            </a:r>
          </a:p>
          <a:p>
            <a:pPr algn="r"/>
            <a:endParaRPr lang="sr-Cyrl-RS" sz="340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 descr="150px-Grb_fakulte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4328" y="0"/>
            <a:ext cx="1095344" cy="1240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6900" y="4171950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>
                <a:solidFill>
                  <a:schemeClr val="bg1">
                    <a:lumMod val="50000"/>
                  </a:schemeClr>
                </a:solidFill>
                <a:latin typeface="+mj-lt"/>
              </a:rPr>
              <a:t>Ментор:			             </a:t>
            </a:r>
            <a:endParaRPr lang="sr-Latn-CS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sr-Cyrl-RS">
                <a:solidFill>
                  <a:schemeClr val="bg1">
                    <a:lumMod val="50000"/>
                  </a:schemeClr>
                </a:solidFill>
                <a:latin typeface="+mj-lt"/>
              </a:rPr>
              <a:t>Доц. др Бранислава Лекић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211419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>
                <a:solidFill>
                  <a:schemeClr val="bg1">
                    <a:lumMod val="50000"/>
                  </a:schemeClr>
                </a:solidFill>
                <a:latin typeface="+mj-lt"/>
              </a:rPr>
              <a:t>Студент:</a:t>
            </a:r>
            <a:r>
              <a:rPr lang="sr-Latn-CS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  <a:p>
            <a:r>
              <a:rPr lang="sr-Cyrl-RS">
                <a:solidFill>
                  <a:schemeClr val="bg1">
                    <a:lumMod val="50000"/>
                  </a:schemeClr>
                </a:solidFill>
                <a:latin typeface="+mj-lt"/>
              </a:rPr>
              <a:t>Милица Нешовић 533/18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0"/>
            <a:ext cx="6324600" cy="457200"/>
          </a:xfrm>
        </p:spPr>
        <p:txBody>
          <a:bodyPr>
            <a:noAutofit/>
          </a:bodyPr>
          <a:lstStyle/>
          <a:p>
            <a:pPr algn="ctr"/>
            <a:r>
              <a:rPr lang="sr-Cyrl-RS" sz="3200">
                <a:solidFill>
                  <a:schemeClr val="tx1"/>
                </a:solidFill>
              </a:rPr>
              <a:t>Преливи</a:t>
            </a:r>
            <a:endParaRPr lang="en-US" sz="3200">
              <a:solidFill>
                <a:schemeClr val="tx1"/>
              </a:solidFill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066800" y="857250"/>
          <a:ext cx="7010400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66850" y="4552950"/>
            <a:ext cx="6210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Cyrl-RS" b="1">
                <a:latin typeface="+mj-lt"/>
              </a:rPr>
              <a:t>Преливи се користе да би се објекти хидраулички одвојили</a:t>
            </a:r>
            <a:endParaRPr lang="en-US" b="1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1" y="628650"/>
            <a:ext cx="397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>
                <a:latin typeface="+mj-lt"/>
              </a:rPr>
              <a:t>Меродавна хидрауличка оптерећења</a:t>
            </a:r>
            <a:endParaRPr lang="en-US" b="1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6799" y="1094601"/>
            <a:ext cx="1676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>
                <a:latin typeface="+mj-lt"/>
              </a:rPr>
              <a:t>Типови и извори улазних података</a:t>
            </a:r>
            <a:endParaRPr lang="en-US" sz="140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1999" y="1837551"/>
            <a:ext cx="2438400" cy="4000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>
                <a:solidFill>
                  <a:schemeClr val="bg1">
                    <a:lumMod val="85000"/>
                  </a:schemeClr>
                </a:solidFill>
                <a:latin typeface="+mj-lt"/>
              </a:rPr>
              <a:t>Подаци о канализационој мрежи насеља </a:t>
            </a:r>
            <a:endParaRPr lang="en-US" sz="140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19199" y="2523351"/>
            <a:ext cx="1295400" cy="5715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err="1">
                <a:solidFill>
                  <a:schemeClr val="bg1">
                    <a:lumMod val="85000"/>
                  </a:schemeClr>
                </a:solidFill>
                <a:latin typeface="+mj-lt"/>
              </a:rPr>
              <a:t>Демографска</a:t>
            </a:r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  <a:r>
              <a:rPr lang="en-US" sz="1400" err="1">
                <a:solidFill>
                  <a:schemeClr val="bg1">
                    <a:lumMod val="85000"/>
                  </a:schemeClr>
                </a:solidFill>
                <a:latin typeface="+mj-lt"/>
              </a:rPr>
              <a:t>анализа</a:t>
            </a:r>
            <a:endParaRPr lang="en-US" sz="140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9599" y="3409950"/>
            <a:ext cx="1828800" cy="13994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err="1">
                <a:solidFill>
                  <a:schemeClr val="bg1">
                    <a:lumMod val="85000"/>
                  </a:schemeClr>
                </a:solidFill>
                <a:latin typeface="+mj-lt"/>
              </a:rPr>
              <a:t>Фазност</a:t>
            </a:r>
            <a:r>
              <a:rPr lang="en-US" sz="1200" b="1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  <a:r>
              <a:rPr lang="en-US" sz="1200" b="1" err="1">
                <a:solidFill>
                  <a:schemeClr val="bg1">
                    <a:lumMod val="85000"/>
                  </a:schemeClr>
                </a:solidFill>
                <a:latin typeface="+mj-lt"/>
              </a:rPr>
              <a:t>изградње</a:t>
            </a:r>
            <a:r>
              <a:rPr lang="en-US" sz="1200" b="1">
                <a:solidFill>
                  <a:schemeClr val="bg1">
                    <a:lumMod val="85000"/>
                  </a:schemeClr>
                </a:solidFill>
                <a:latin typeface="+mj-lt"/>
              </a:rPr>
              <a:t> ППОВ и </a:t>
            </a:r>
            <a:r>
              <a:rPr lang="en-US" sz="1200" b="1" err="1">
                <a:solidFill>
                  <a:schemeClr val="bg1">
                    <a:lumMod val="85000"/>
                  </a:schemeClr>
                </a:solidFill>
                <a:latin typeface="+mj-lt"/>
              </a:rPr>
              <a:t>прорачун</a:t>
            </a:r>
            <a:r>
              <a:rPr lang="en-US" sz="1200" b="1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  <a:r>
              <a:rPr lang="en-US" sz="1200" b="1" err="1">
                <a:solidFill>
                  <a:schemeClr val="bg1">
                    <a:lumMod val="85000"/>
                  </a:schemeClr>
                </a:solidFill>
                <a:latin typeface="+mj-lt"/>
              </a:rPr>
              <a:t>меродавних</a:t>
            </a:r>
            <a:r>
              <a:rPr lang="en-US" sz="1200" b="1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  <a:r>
              <a:rPr lang="en-US" sz="1200" b="1" err="1">
                <a:solidFill>
                  <a:schemeClr val="bg1">
                    <a:lumMod val="85000"/>
                  </a:schemeClr>
                </a:solidFill>
                <a:latin typeface="+mj-lt"/>
              </a:rPr>
              <a:t>хидрауличких</a:t>
            </a:r>
            <a:r>
              <a:rPr lang="en-US" sz="1200" b="1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  <a:r>
              <a:rPr lang="en-US" sz="1200" b="1" err="1">
                <a:solidFill>
                  <a:schemeClr val="bg1">
                    <a:lumMod val="85000"/>
                  </a:schemeClr>
                </a:solidFill>
                <a:latin typeface="+mj-lt"/>
              </a:rPr>
              <a:t>оптерећења</a:t>
            </a:r>
            <a:endParaRPr lang="en-US" sz="1200" b="1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19399" y="3105150"/>
            <a:ext cx="1524000" cy="7898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err="1">
                <a:solidFill>
                  <a:schemeClr val="bg1">
                    <a:lumMod val="85000"/>
                  </a:schemeClr>
                </a:solidFill>
                <a:latin typeface="+mj-lt"/>
              </a:rPr>
              <a:t>Анализа</a:t>
            </a:r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  <a:r>
              <a:rPr lang="sr-Cyrl-CS" sz="1400">
                <a:solidFill>
                  <a:schemeClr val="bg1">
                    <a:lumMod val="85000"/>
                  </a:schemeClr>
                </a:solidFill>
                <a:latin typeface="+mj-lt"/>
              </a:rPr>
              <a:t>специфичне потрошње воде за пиће</a:t>
            </a:r>
            <a:endParaRPr lang="en-US" sz="140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895599" y="4123551"/>
            <a:ext cx="1524000" cy="5715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err="1">
                <a:solidFill>
                  <a:schemeClr val="bg1">
                    <a:lumMod val="85000"/>
                  </a:schemeClr>
                </a:solidFill>
                <a:latin typeface="+mj-lt"/>
              </a:rPr>
              <a:t>Продукција</a:t>
            </a:r>
            <a:r>
              <a:rPr lang="en-GB" sz="1400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  <a:r>
              <a:rPr lang="en-GB" sz="1400" err="1">
                <a:solidFill>
                  <a:schemeClr val="bg1">
                    <a:lumMod val="85000"/>
                  </a:schemeClr>
                </a:solidFill>
                <a:latin typeface="+mj-lt"/>
              </a:rPr>
              <a:t>отпадних</a:t>
            </a:r>
            <a:r>
              <a:rPr lang="en-GB" sz="1400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  <a:r>
              <a:rPr lang="en-GB" sz="1400" err="1">
                <a:solidFill>
                  <a:schemeClr val="bg1">
                    <a:lumMod val="85000"/>
                  </a:schemeClr>
                </a:solidFill>
                <a:latin typeface="+mj-lt"/>
              </a:rPr>
              <a:t>вода</a:t>
            </a:r>
            <a:r>
              <a:rPr lang="sr-Cyrl-CS" sz="1400">
                <a:solidFill>
                  <a:schemeClr val="bg1">
                    <a:lumMod val="85000"/>
                  </a:schemeClr>
                </a:solidFill>
                <a:latin typeface="+mj-lt"/>
              </a:rPr>
              <a:t>-постојеће стање</a:t>
            </a:r>
            <a:endParaRPr lang="en-US" sz="140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399" y="1028700"/>
            <a:ext cx="8305800" cy="4000500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 rot="-5400000">
            <a:off x="6196881" y="2451233"/>
            <a:ext cx="443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Анализа података за одређивање меродавних хидрауличких оптерећења као улазни податак</a:t>
            </a:r>
            <a:r>
              <a:rPr lang="en-US" sz="1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sr-Cyrl-CS" sz="1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за технолошки прорачун ППОВ</a:t>
            </a:r>
            <a:endParaRPr lang="en-US" sz="160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581399" y="260211"/>
            <a:ext cx="3962400" cy="1303020"/>
            <a:chOff x="3581400" y="563880"/>
            <a:chExt cx="3962400" cy="1737360"/>
          </a:xfrm>
        </p:grpSpPr>
        <p:sp>
          <p:nvSpPr>
            <p:cNvPr id="35" name="Rounded Rectangle 34"/>
            <p:cNvSpPr/>
            <p:nvPr/>
          </p:nvSpPr>
          <p:spPr>
            <a:xfrm>
              <a:off x="3581400" y="1676400"/>
              <a:ext cx="1676400" cy="609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CS" sz="1400">
                  <a:solidFill>
                    <a:srgbClr val="0070C0"/>
                  </a:solidFill>
                  <a:latin typeface="+mj-lt"/>
                </a:rPr>
                <a:t>ЈКП, Инфостан, ВОД2К, РЗС</a:t>
              </a:r>
              <a:endParaRPr lang="en-US" sz="1400">
                <a:solidFill>
                  <a:srgbClr val="0070C0"/>
                </a:solidFill>
                <a:latin typeface="+mj-lt"/>
              </a:endParaRPr>
            </a:p>
          </p:txBody>
        </p:sp>
        <p:pic>
          <p:nvPicPr>
            <p:cNvPr id="2867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38" t="21500" r="15312" b="44300"/>
            <a:stretch/>
          </p:blipFill>
          <p:spPr bwMode="auto">
            <a:xfrm>
              <a:off x="5410200" y="563880"/>
              <a:ext cx="2133600" cy="1737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762000" y="1551801"/>
            <a:ext cx="4876800" cy="867547"/>
            <a:chOff x="761999" y="1551801"/>
            <a:chExt cx="4876800" cy="867547"/>
          </a:xfrm>
        </p:grpSpPr>
        <p:sp>
          <p:nvSpPr>
            <p:cNvPr id="24" name="Down Arrow 23"/>
            <p:cNvSpPr/>
            <p:nvPr/>
          </p:nvSpPr>
          <p:spPr>
            <a:xfrm>
              <a:off x="1828799" y="1551801"/>
              <a:ext cx="152400" cy="285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61999" y="1733549"/>
              <a:ext cx="4876800" cy="685799"/>
              <a:chOff x="762000" y="2528332"/>
              <a:chExt cx="4876800" cy="914399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762000" y="2667000"/>
                <a:ext cx="2438400" cy="533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CS" sz="1400">
                    <a:latin typeface="+mj-lt"/>
                  </a:rPr>
                  <a:t>Подаци о канализационој мрежи насеља </a:t>
                </a:r>
                <a:endParaRPr lang="en-US" sz="1400">
                  <a:latin typeface="+mj-lt"/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3657600" y="2528332"/>
                <a:ext cx="1981200" cy="91439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CS" sz="1100" dirty="0">
                    <a:solidFill>
                      <a:srgbClr val="0070C0"/>
                    </a:solidFill>
                    <a:latin typeface="+mj-lt"/>
                  </a:rPr>
                  <a:t>ЈКП, катастар подземних инсталација, урбанистички планови, делинеација агломерације</a:t>
                </a:r>
                <a:endParaRPr lang="en-US" sz="1100" dirty="0">
                  <a:solidFill>
                    <a:srgbClr val="0070C0"/>
                  </a:solidFill>
                  <a:latin typeface="+mj-lt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5796785" y="24138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+mj-lt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143000" y="2266950"/>
            <a:ext cx="5737675" cy="800100"/>
            <a:chOff x="1143000" y="2266950"/>
            <a:chExt cx="5737675" cy="800100"/>
          </a:xfrm>
        </p:grpSpPr>
        <p:sp>
          <p:nvSpPr>
            <p:cNvPr id="47" name="Down Arrow 46"/>
            <p:cNvSpPr/>
            <p:nvPr/>
          </p:nvSpPr>
          <p:spPr>
            <a:xfrm>
              <a:off x="1828800" y="2266950"/>
              <a:ext cx="1524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40" name="Picture 3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2875" y="2561051"/>
              <a:ext cx="1447800" cy="496101"/>
            </a:xfrm>
            <a:prstGeom prst="rect">
              <a:avLst/>
            </a:prstGeom>
            <a:noFill/>
          </p:spPr>
        </p:pic>
        <p:sp>
          <p:nvSpPr>
            <p:cNvPr id="42" name="Rounded Rectangle 41"/>
            <p:cNvSpPr/>
            <p:nvPr/>
          </p:nvSpPr>
          <p:spPr>
            <a:xfrm>
              <a:off x="3505199" y="2561051"/>
              <a:ext cx="1676400" cy="457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CS" sz="1400">
                  <a:solidFill>
                    <a:srgbClr val="0070C0"/>
                  </a:solidFill>
                  <a:latin typeface="+mj-lt"/>
                </a:rPr>
                <a:t>Циљне студије</a:t>
              </a:r>
              <a:endParaRPr lang="en-US" sz="140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143000" y="2495550"/>
              <a:ext cx="1447801" cy="5715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err="1">
                  <a:latin typeface="+mj-lt"/>
                </a:rPr>
                <a:t>Демографска</a:t>
              </a:r>
              <a:r>
                <a:rPr lang="en-US" sz="1400">
                  <a:latin typeface="+mj-lt"/>
                </a:rPr>
                <a:t> </a:t>
              </a:r>
              <a:r>
                <a:rPr lang="en-US" sz="1400" err="1">
                  <a:latin typeface="+mj-lt"/>
                </a:rPr>
                <a:t>анализа</a:t>
              </a:r>
              <a:endParaRPr lang="en-US" sz="1400">
                <a:latin typeface="+mj-lt"/>
              </a:endParaRPr>
            </a:p>
          </p:txBody>
        </p:sp>
      </p:grp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4571999" y="3638549"/>
          <a:ext cx="3505202" cy="1323584"/>
        </p:xfrm>
        <a:graphic>
          <a:graphicData uri="http://schemas.openxmlformats.org/drawingml/2006/table">
            <a:tbl>
              <a:tblPr/>
              <a:tblGrid>
                <a:gridCol w="2158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350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C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Arial"/>
                        </a:rPr>
                        <a:t>I фаза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Arial"/>
                        </a:rPr>
                        <a:t>II фаза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02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800">
                          <a:latin typeface="Calibri"/>
                          <a:ea typeface="Calibri"/>
                          <a:cs typeface="Arial"/>
                        </a:rPr>
                        <a:t>Пројектни временски пресек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sr-Cyrl-CS" sz="800" b="1">
                          <a:latin typeface="Calibri"/>
                          <a:ea typeface="Calibri"/>
                          <a:cs typeface="Arial"/>
                        </a:rPr>
                        <a:t>2025</a:t>
                      </a:r>
                      <a:r>
                        <a:rPr lang="en-US" sz="800" b="1">
                          <a:latin typeface="Calibri"/>
                          <a:ea typeface="Calibri"/>
                          <a:cs typeface="Arial"/>
                        </a:rPr>
                        <a:t>. </a:t>
                      </a:r>
                      <a:r>
                        <a:rPr lang="sr-Cyrl-RS" sz="800" b="1">
                          <a:latin typeface="Calibri"/>
                          <a:ea typeface="Calibri"/>
                          <a:cs typeface="Arial"/>
                        </a:rPr>
                        <a:t>год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800" b="1">
                          <a:latin typeface="Calibri"/>
                          <a:ea typeface="Calibri"/>
                          <a:cs typeface="Arial"/>
                        </a:rPr>
                        <a:t>2051. год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02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800">
                          <a:latin typeface="Calibri"/>
                          <a:ea typeface="Calibri"/>
                          <a:cs typeface="Arial"/>
                        </a:rPr>
                        <a:t>Број еквивалентних становника 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sr-Cyrl-CS" sz="800" b="1">
                          <a:latin typeface="Calibri"/>
                          <a:ea typeface="Calibri"/>
                          <a:cs typeface="Arial"/>
                        </a:rPr>
                        <a:t>40.000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800" b="1">
                          <a:latin typeface="Calibri"/>
                          <a:ea typeface="Calibri"/>
                          <a:cs typeface="Arial"/>
                        </a:rPr>
                        <a:t>60.000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539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800">
                          <a:latin typeface="Calibri"/>
                          <a:ea typeface="Calibri"/>
                          <a:cs typeface="Arial"/>
                        </a:rPr>
                        <a:t>Максимално хидрауличко оптерећење при сувом времену (</a:t>
                      </a:r>
                      <a:r>
                        <a:rPr lang="sr-Cyrl-CS" sz="800">
                          <a:latin typeface="Calibri"/>
                          <a:ea typeface="Calibri"/>
                          <a:cs typeface="Times New Roman"/>
                        </a:rPr>
                        <a:t>L/s</a:t>
                      </a:r>
                      <a:r>
                        <a:rPr lang="sr-Cyrl-CS" sz="800"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sr-Cyrl-CS" sz="800" b="1">
                          <a:latin typeface="Calibri"/>
                          <a:ea typeface="Calibri"/>
                          <a:cs typeface="Arial"/>
                        </a:rPr>
                        <a:t>191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800" b="1">
                          <a:latin typeface="Calibri"/>
                          <a:ea typeface="Calibri"/>
                          <a:cs typeface="Arial"/>
                        </a:rPr>
                        <a:t>237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539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800">
                          <a:latin typeface="Calibri"/>
                          <a:ea typeface="Calibri"/>
                          <a:cs typeface="Arial"/>
                        </a:rPr>
                        <a:t>Максимално хидрауличко оптерећење при кишном времену (</a:t>
                      </a:r>
                      <a:r>
                        <a:rPr lang="sr-Cyrl-CS" sz="800">
                          <a:latin typeface="Calibri"/>
                          <a:ea typeface="Calibri"/>
                          <a:cs typeface="Times New Roman"/>
                        </a:rPr>
                        <a:t>L/s</a:t>
                      </a:r>
                      <a:r>
                        <a:rPr lang="sr-Cyrl-CS" sz="800"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sr-Cyrl-CS" sz="800" b="1">
                          <a:latin typeface="Calibri"/>
                          <a:ea typeface="Calibri"/>
                          <a:cs typeface="Arial"/>
                        </a:rPr>
                        <a:t>324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800" b="1">
                          <a:latin typeface="Calibri"/>
                          <a:ea typeface="Calibri"/>
                          <a:cs typeface="Arial"/>
                        </a:rPr>
                        <a:t>430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9822"/>
          </a:xfrm>
        </p:spPr>
        <p:txBody>
          <a:bodyPr>
            <a:noAutofit/>
          </a:bodyPr>
          <a:lstStyle/>
          <a:p>
            <a:pPr algn="ctr"/>
            <a:r>
              <a:rPr lang="sr-Cyrl-RS" sz="3200">
                <a:solidFill>
                  <a:schemeClr val="tx1"/>
                </a:solidFill>
              </a:rPr>
              <a:t>ПРОРАЧУН</a:t>
            </a:r>
            <a:endParaRPr lang="en-US" sz="3200">
              <a:solidFill>
                <a:schemeClr val="tx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33400" y="3409950"/>
            <a:ext cx="2363620" cy="1371600"/>
            <a:chOff x="533400" y="3409950"/>
            <a:chExt cx="2363620" cy="1371600"/>
          </a:xfrm>
        </p:grpSpPr>
        <p:sp>
          <p:nvSpPr>
            <p:cNvPr id="39" name="Oval 38"/>
            <p:cNvSpPr/>
            <p:nvPr/>
          </p:nvSpPr>
          <p:spPr>
            <a:xfrm>
              <a:off x="533400" y="3409950"/>
              <a:ext cx="2057402" cy="137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err="1">
                  <a:latin typeface="+mj-lt"/>
                </a:rPr>
                <a:t>Фазност</a:t>
              </a:r>
              <a:r>
                <a:rPr lang="en-US" sz="1400" b="1">
                  <a:latin typeface="+mj-lt"/>
                </a:rPr>
                <a:t> изградње</a:t>
              </a:r>
              <a:r>
                <a:rPr lang="sr-Cyrl-RS" sz="1400" b="1">
                  <a:latin typeface="+mj-lt"/>
                </a:rPr>
                <a:t>,</a:t>
              </a:r>
              <a:r>
                <a:rPr lang="en-US" sz="1400" b="1">
                  <a:latin typeface="+mj-lt"/>
                </a:rPr>
                <a:t> </a:t>
              </a:r>
              <a:r>
                <a:rPr lang="en-US" sz="1400" b="1" err="1">
                  <a:latin typeface="+mj-lt"/>
                </a:rPr>
                <a:t>прорачун</a:t>
              </a:r>
              <a:r>
                <a:rPr lang="en-US" sz="1400" b="1">
                  <a:latin typeface="+mj-lt"/>
                </a:rPr>
                <a:t> </a:t>
              </a:r>
              <a:r>
                <a:rPr lang="en-US" sz="1400" b="1" err="1">
                  <a:latin typeface="+mj-lt"/>
                </a:rPr>
                <a:t>меродавних</a:t>
              </a:r>
              <a:r>
                <a:rPr lang="en-US" sz="1400" b="1">
                  <a:latin typeface="+mj-lt"/>
                </a:rPr>
                <a:t> </a:t>
              </a:r>
              <a:r>
                <a:rPr lang="en-US" sz="1400" b="1" err="1">
                  <a:latin typeface="+mj-lt"/>
                </a:rPr>
                <a:t>хидрауличких</a:t>
              </a:r>
              <a:r>
                <a:rPr lang="en-US" sz="1400" b="1">
                  <a:latin typeface="+mj-lt"/>
                </a:rPr>
                <a:t> </a:t>
              </a:r>
              <a:r>
                <a:rPr lang="en-US" sz="1400" b="1" err="1">
                  <a:latin typeface="+mj-lt"/>
                </a:rPr>
                <a:t>оптерећења</a:t>
              </a:r>
              <a:endParaRPr lang="en-US" sz="1400" b="1">
                <a:latin typeface="+mj-lt"/>
              </a:endParaRPr>
            </a:p>
          </p:txBody>
        </p:sp>
        <p:sp>
          <p:nvSpPr>
            <p:cNvPr id="49" name="Down Arrow 48"/>
            <p:cNvSpPr/>
            <p:nvPr/>
          </p:nvSpPr>
          <p:spPr>
            <a:xfrm rot="7036431">
              <a:off x="2592055" y="4226943"/>
              <a:ext cx="197136" cy="41279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531540" y="3022815"/>
            <a:ext cx="4250260" cy="872136"/>
            <a:chOff x="2531540" y="3022815"/>
            <a:chExt cx="4250260" cy="872136"/>
          </a:xfrm>
        </p:grpSpPr>
        <p:grpSp>
          <p:nvGrpSpPr>
            <p:cNvPr id="45" name="Group 44"/>
            <p:cNvGrpSpPr/>
            <p:nvPr/>
          </p:nvGrpSpPr>
          <p:grpSpPr>
            <a:xfrm>
              <a:off x="2819400" y="3105150"/>
              <a:ext cx="3962400" cy="789801"/>
              <a:chOff x="2819401" y="4357132"/>
              <a:chExt cx="3962400" cy="1053068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2819401" y="4357132"/>
                <a:ext cx="1524000" cy="105306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err="1">
                    <a:latin typeface="+mj-lt"/>
                  </a:rPr>
                  <a:t>Анализа</a:t>
                </a:r>
                <a:r>
                  <a:rPr lang="en-US" sz="1400">
                    <a:latin typeface="+mj-lt"/>
                  </a:rPr>
                  <a:t> </a:t>
                </a:r>
                <a:r>
                  <a:rPr lang="sr-Cyrl-CS" sz="1400">
                    <a:latin typeface="+mj-lt"/>
                  </a:rPr>
                  <a:t>специфичне потрошње воде за пиће</a:t>
                </a:r>
                <a:endParaRPr lang="en-US" sz="1400">
                  <a:latin typeface="+mj-lt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4724401" y="4458732"/>
                <a:ext cx="2057400" cy="72286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CS" sz="1200">
                    <a:solidFill>
                      <a:srgbClr val="0070C0"/>
                    </a:solidFill>
                    <a:latin typeface="+mj-lt"/>
                  </a:rPr>
                  <a:t>Претходна пројектна документација, прорачун у оквиру пројекта</a:t>
                </a:r>
                <a:endParaRPr lang="en-US" sz="1200">
                  <a:solidFill>
                    <a:srgbClr val="0070C0"/>
                  </a:solidFill>
                  <a:latin typeface="+mj-lt"/>
                </a:endParaRPr>
              </a:p>
            </p:txBody>
          </p:sp>
        </p:grpSp>
        <p:sp>
          <p:nvSpPr>
            <p:cNvPr id="55" name="Down Arrow 54"/>
            <p:cNvSpPr/>
            <p:nvPr/>
          </p:nvSpPr>
          <p:spPr>
            <a:xfrm rot="18617975">
              <a:off x="2591628" y="2962727"/>
              <a:ext cx="152400" cy="27257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895599" y="3912870"/>
            <a:ext cx="1524000" cy="782181"/>
            <a:chOff x="2895599" y="3912870"/>
            <a:chExt cx="1524000" cy="782181"/>
          </a:xfrm>
        </p:grpSpPr>
        <p:sp>
          <p:nvSpPr>
            <p:cNvPr id="58" name="Down Arrow 57"/>
            <p:cNvSpPr/>
            <p:nvPr/>
          </p:nvSpPr>
          <p:spPr>
            <a:xfrm>
              <a:off x="3505200" y="3912870"/>
              <a:ext cx="152400" cy="1828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895599" y="4123551"/>
              <a:ext cx="1524000" cy="5715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err="1">
                  <a:latin typeface="+mj-lt"/>
                </a:rPr>
                <a:t>Продукција</a:t>
              </a:r>
              <a:r>
                <a:rPr lang="en-GB" sz="1400">
                  <a:latin typeface="+mj-lt"/>
                </a:rPr>
                <a:t> </a:t>
              </a:r>
              <a:r>
                <a:rPr lang="en-GB" sz="1400" err="1">
                  <a:latin typeface="+mj-lt"/>
                </a:rPr>
                <a:t>отпадних</a:t>
              </a:r>
              <a:r>
                <a:rPr lang="en-GB" sz="1400">
                  <a:latin typeface="+mj-lt"/>
                </a:rPr>
                <a:t> </a:t>
              </a:r>
              <a:r>
                <a:rPr lang="en-GB" sz="1400" err="1">
                  <a:latin typeface="+mj-lt"/>
                </a:rPr>
                <a:t>вода</a:t>
              </a:r>
              <a:r>
                <a:rPr lang="sr-Cyrl-CS" sz="1400">
                  <a:latin typeface="+mj-lt"/>
                </a:rPr>
                <a:t>-постојеће стање</a:t>
              </a:r>
              <a:endParaRPr lang="en-US" sz="14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13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9822"/>
          </a:xfrm>
        </p:spPr>
        <p:txBody>
          <a:bodyPr>
            <a:noAutofit/>
          </a:bodyPr>
          <a:lstStyle/>
          <a:p>
            <a:pPr algn="ctr"/>
            <a:r>
              <a:rPr lang="sr-Cyrl-RS" sz="3200">
                <a:solidFill>
                  <a:schemeClr val="tx1"/>
                </a:solidFill>
              </a:rPr>
              <a:t>ПРОРАЧУН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40" name="Content Placeholder 3" descr="sema sa 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2412" t="4502" b="65760"/>
          <a:stretch>
            <a:fillRect/>
          </a:stretch>
        </p:blipFill>
        <p:spPr>
          <a:xfrm>
            <a:off x="3733800" y="2876550"/>
            <a:ext cx="1674166" cy="1132560"/>
          </a:xfrm>
        </p:spPr>
      </p:pic>
      <p:sp>
        <p:nvSpPr>
          <p:cNvPr id="7" name="TextBox 6"/>
          <p:cNvSpPr txBox="1"/>
          <p:nvPr/>
        </p:nvSpPr>
        <p:spPr>
          <a:xfrm>
            <a:off x="5334001" y="800100"/>
            <a:ext cx="346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>
                <a:latin typeface="+mj-lt"/>
              </a:rPr>
              <a:t>Хидраулички прорачун профила</a:t>
            </a:r>
            <a:endParaRPr lang="en-US" b="1">
              <a:latin typeface="+mj-lt"/>
            </a:endParaRPr>
          </a:p>
        </p:txBody>
      </p:sp>
      <p:sp>
        <p:nvSpPr>
          <p:cNvPr id="9" name="Up Arrow 8"/>
          <p:cNvSpPr/>
          <p:nvPr/>
        </p:nvSpPr>
        <p:spPr>
          <a:xfrm rot="8414561">
            <a:off x="5827251" y="309643"/>
            <a:ext cx="359744" cy="5395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10201" y="1200150"/>
            <a:ext cx="3324431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>
                <a:latin typeface="+mj-lt"/>
              </a:rPr>
              <a:t>Реципијент и низводни гранични услов</a:t>
            </a:r>
            <a:endParaRPr lang="en-US" sz="140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2171700"/>
            <a:ext cx="19812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>
                <a:solidFill>
                  <a:schemeClr val="bg1">
                    <a:lumMod val="85000"/>
                  </a:schemeClr>
                </a:solidFill>
                <a:latin typeface="+mj-lt"/>
              </a:rPr>
              <a:t>Хидрауличка оптерећења објеката по фазама изградње</a:t>
            </a:r>
            <a:endParaRPr lang="en-US" sz="140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91201" y="3086100"/>
            <a:ext cx="2714831" cy="5429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>
                <a:solidFill>
                  <a:schemeClr val="bg1">
                    <a:lumMod val="85000"/>
                  </a:schemeClr>
                </a:solidFill>
                <a:latin typeface="+mj-lt"/>
              </a:rPr>
              <a:t>Хидрауличка оптерећења цевовода, </a:t>
            </a:r>
            <a:r>
              <a:rPr lang="en-US" sz="1600">
                <a:solidFill>
                  <a:schemeClr val="bg1">
                    <a:lumMod val="85000"/>
                  </a:schemeClr>
                </a:solidFill>
                <a:latin typeface="+mj-lt"/>
              </a:rPr>
              <a:t>v, D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867400" y="3771900"/>
            <a:ext cx="2514600" cy="5143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>
                <a:solidFill>
                  <a:schemeClr val="bg1">
                    <a:lumMod val="85000"/>
                  </a:schemeClr>
                </a:solidFill>
                <a:latin typeface="+mj-lt"/>
              </a:rPr>
              <a:t>Хидраулички прорачун</a:t>
            </a:r>
            <a:endParaRPr lang="en-US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19800" y="4400550"/>
            <a:ext cx="2220108" cy="7429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>
                <a:solidFill>
                  <a:schemeClr val="bg1">
                    <a:lumMod val="85000"/>
                  </a:schemeClr>
                </a:solidFill>
                <a:latin typeface="+mj-lt"/>
              </a:rPr>
              <a:t>Хидраулички профил</a:t>
            </a:r>
            <a:endParaRPr lang="en-US" b="1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91200" y="1714500"/>
            <a:ext cx="2590800" cy="342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>
                <a:solidFill>
                  <a:schemeClr val="bg1">
                    <a:lumMod val="85000"/>
                  </a:schemeClr>
                </a:solidFill>
                <a:latin typeface="+mj-lt"/>
              </a:rPr>
              <a:t>Решена основа постројења </a:t>
            </a:r>
            <a:endParaRPr lang="en-US" sz="160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43" name="Picture 42" descr="профил 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514350"/>
            <a:ext cx="1219200" cy="60542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733800" y="1828800"/>
            <a:ext cx="4267200" cy="1028700"/>
            <a:chOff x="3733800" y="1828800"/>
            <a:chExt cx="4267200" cy="1028700"/>
          </a:xfrm>
        </p:grpSpPr>
        <p:sp>
          <p:nvSpPr>
            <p:cNvPr id="36" name="Down Arrow 35"/>
            <p:cNvSpPr/>
            <p:nvPr/>
          </p:nvSpPr>
          <p:spPr>
            <a:xfrm>
              <a:off x="7010400" y="2000250"/>
              <a:ext cx="152400" cy="1714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39" name="Picture 38" descr="semaopt.jpg"/>
            <p:cNvPicPr>
              <a:picLocks noChangeAspect="1"/>
            </p:cNvPicPr>
            <p:nvPr/>
          </p:nvPicPr>
          <p:blipFill rotWithShape="1">
            <a:blip r:embed="rId4" cstate="print"/>
            <a:srcRect l="30000" t="10654" r="51667" b="56096"/>
            <a:stretch/>
          </p:blipFill>
          <p:spPr>
            <a:xfrm>
              <a:off x="3733800" y="1828800"/>
              <a:ext cx="1447800" cy="1028700"/>
            </a:xfrm>
            <a:prstGeom prst="rect">
              <a:avLst/>
            </a:prstGeom>
          </p:spPr>
        </p:pic>
        <p:sp>
          <p:nvSpPr>
            <p:cNvPr id="44" name="Rounded Rectangle 43"/>
            <p:cNvSpPr/>
            <p:nvPr/>
          </p:nvSpPr>
          <p:spPr>
            <a:xfrm>
              <a:off x="6019800" y="2171700"/>
              <a:ext cx="19812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CS" sz="1400">
                  <a:latin typeface="+mj-lt"/>
                </a:rPr>
                <a:t>Хидрауличка оптерећења објеката по фазама изградње</a:t>
              </a:r>
              <a:endParaRPr lang="en-US" sz="1400">
                <a:latin typeface="+mj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91201" y="2857500"/>
            <a:ext cx="2714831" cy="771525"/>
            <a:chOff x="5791201" y="2857500"/>
            <a:chExt cx="2714831" cy="771525"/>
          </a:xfrm>
        </p:grpSpPr>
        <p:sp>
          <p:nvSpPr>
            <p:cNvPr id="31" name="Down Arrow 30"/>
            <p:cNvSpPr/>
            <p:nvPr/>
          </p:nvSpPr>
          <p:spPr>
            <a:xfrm>
              <a:off x="7010400" y="2857500"/>
              <a:ext cx="1524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791201" y="3086100"/>
              <a:ext cx="2714831" cy="5429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CS" sz="1600">
                  <a:latin typeface="+mj-lt"/>
                </a:rPr>
                <a:t>Хидрауличка оптерећења цевовода, </a:t>
              </a:r>
              <a:r>
                <a:rPr lang="en-US" sz="1600" i="1">
                  <a:latin typeface="+mj-lt"/>
                </a:rPr>
                <a:t>v</a:t>
              </a:r>
              <a:r>
                <a:rPr lang="en-US" sz="1600">
                  <a:latin typeface="+mj-lt"/>
                </a:rPr>
                <a:t>, </a:t>
              </a:r>
              <a:r>
                <a:rPr lang="en-US" sz="1600" i="1">
                  <a:latin typeface="+mj-lt"/>
                </a:rPr>
                <a:t>D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867400" y="3600450"/>
            <a:ext cx="2514600" cy="685800"/>
            <a:chOff x="5867400" y="3600450"/>
            <a:chExt cx="2514600" cy="685800"/>
          </a:xfrm>
        </p:grpSpPr>
        <p:sp>
          <p:nvSpPr>
            <p:cNvPr id="32" name="Down Arrow 31"/>
            <p:cNvSpPr/>
            <p:nvPr/>
          </p:nvSpPr>
          <p:spPr>
            <a:xfrm>
              <a:off x="7010400" y="3600450"/>
              <a:ext cx="152400" cy="1714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867400" y="3771900"/>
              <a:ext cx="2514600" cy="5143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>
                  <a:latin typeface="+mj-lt"/>
                </a:rPr>
                <a:t>Хидраулички прорачун</a:t>
              </a:r>
              <a:endParaRPr lang="en-US">
                <a:latin typeface="+mj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90600" y="4011640"/>
            <a:ext cx="7315200" cy="1131860"/>
            <a:chOff x="990600" y="4011640"/>
            <a:chExt cx="7315200" cy="1131860"/>
          </a:xfrm>
        </p:grpSpPr>
        <p:sp>
          <p:nvSpPr>
            <p:cNvPr id="33" name="Down Arrow 32"/>
            <p:cNvSpPr/>
            <p:nvPr/>
          </p:nvSpPr>
          <p:spPr>
            <a:xfrm>
              <a:off x="7010400" y="4286250"/>
              <a:ext cx="152400" cy="1143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41" name="Picture 40" descr="05 - 06 - 07 - Razdelna gradjevina PT - PT - Sabirna gradjevina PT.jpg"/>
            <p:cNvPicPr>
              <a:picLocks noChangeAspect="1"/>
            </p:cNvPicPr>
            <p:nvPr/>
          </p:nvPicPr>
          <p:blipFill rotWithShape="1">
            <a:blip r:embed="rId5" cstate="print"/>
            <a:srcRect t="38058"/>
            <a:stretch/>
          </p:blipFill>
          <p:spPr>
            <a:xfrm>
              <a:off x="990600" y="4011640"/>
              <a:ext cx="4343400" cy="1131860"/>
            </a:xfrm>
            <a:prstGeom prst="rect">
              <a:avLst/>
            </a:prstGeom>
          </p:spPr>
        </p:pic>
        <p:sp>
          <p:nvSpPr>
            <p:cNvPr id="47" name="Oval 46"/>
            <p:cNvSpPr/>
            <p:nvPr/>
          </p:nvSpPr>
          <p:spPr>
            <a:xfrm>
              <a:off x="5867400" y="4400550"/>
              <a:ext cx="2438400" cy="7429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>
                  <a:latin typeface="+mj-lt"/>
                </a:rPr>
                <a:t>Хидраулички профил</a:t>
              </a:r>
              <a:endParaRPr lang="en-US" b="1"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91200" y="1543050"/>
            <a:ext cx="2590800" cy="514350"/>
            <a:chOff x="5791200" y="1543050"/>
            <a:chExt cx="2590800" cy="514350"/>
          </a:xfrm>
        </p:grpSpPr>
        <p:sp>
          <p:nvSpPr>
            <p:cNvPr id="30" name="Down Arrow 29"/>
            <p:cNvSpPr/>
            <p:nvPr/>
          </p:nvSpPr>
          <p:spPr>
            <a:xfrm>
              <a:off x="7010400" y="1543050"/>
              <a:ext cx="152400" cy="1714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791200" y="1714500"/>
              <a:ext cx="2590800" cy="3429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600">
                  <a:latin typeface="+mj-lt"/>
                </a:rPr>
                <a:t>Решена основа постројења </a:t>
              </a:r>
              <a:endParaRPr lang="en-US" sz="1600">
                <a:latin typeface="+mj-lt"/>
              </a:endParaRPr>
            </a:p>
          </p:txBody>
        </p:sp>
      </p:grp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457199" y="628650"/>
          <a:ext cx="3048001" cy="1116374"/>
        </p:xfrm>
        <a:graphic>
          <a:graphicData uri="http://schemas.openxmlformats.org/drawingml/2006/table">
            <a:tbl>
              <a:tblPr/>
              <a:tblGrid>
                <a:gridCol w="44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3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4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68580" marR="68580" marT="80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Велике воде</a:t>
                      </a:r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8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Средње воде</a:t>
                      </a:r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8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800">
                          <a:latin typeface="Calibri"/>
                          <a:ea typeface="Times New Roman"/>
                          <a:cs typeface="Times New Roman"/>
                        </a:rPr>
                        <a:t>Мале воде</a:t>
                      </a:r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8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68580" marR="68580" marT="80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i="1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GB" sz="900" baseline="-25000">
                          <a:latin typeface="Calibri"/>
                          <a:ea typeface="Times New Roman"/>
                          <a:cs typeface="Times New Roman"/>
                        </a:rPr>
                        <a:t>0.1%</a:t>
                      </a:r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8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i="1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GB" sz="900" baseline="-25000">
                          <a:latin typeface="Calibri"/>
                          <a:ea typeface="Times New Roman"/>
                          <a:cs typeface="Times New Roman"/>
                        </a:rPr>
                        <a:t>1%</a:t>
                      </a:r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8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i="1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GB" sz="900" baseline="-25000">
                          <a:latin typeface="Calibri"/>
                          <a:ea typeface="Times New Roman"/>
                          <a:cs typeface="Times New Roman"/>
                        </a:rPr>
                        <a:t>2%</a:t>
                      </a:r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8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i="1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GB" sz="900" baseline="-25000">
                          <a:latin typeface="Calibri"/>
                          <a:ea typeface="Times New Roman"/>
                          <a:cs typeface="Times New Roman"/>
                        </a:rPr>
                        <a:t>sr</a:t>
                      </a:r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8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i="1"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GB" sz="900" baseline="-25000">
                          <a:latin typeface="Calibri"/>
                          <a:ea typeface="Times New Roman"/>
                          <a:cs typeface="Times New Roman"/>
                        </a:rPr>
                        <a:t>min,95%</a:t>
                      </a:r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8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7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Calibri"/>
                          <a:ea typeface="Times New Roman"/>
                          <a:cs typeface="Times New Roman"/>
                        </a:rPr>
                        <a:t>Кота нивоа воде </a:t>
                      </a:r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8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Calibri"/>
                          <a:ea typeface="Times New Roman"/>
                          <a:cs typeface="Times New Roman"/>
                        </a:rPr>
                        <a:t>122,40 </a:t>
                      </a:r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8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Calibri"/>
                          <a:ea typeface="Times New Roman"/>
                          <a:cs typeface="Times New Roman"/>
                        </a:rPr>
                        <a:t>121,38 </a:t>
                      </a:r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8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Calibri"/>
                          <a:ea typeface="Times New Roman"/>
                          <a:cs typeface="Times New Roman"/>
                        </a:rPr>
                        <a:t>120,96</a:t>
                      </a:r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8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Calibri"/>
                          <a:ea typeface="Times New Roman"/>
                          <a:cs typeface="Times New Roman"/>
                        </a:rPr>
                        <a:t>115,97</a:t>
                      </a:r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8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latin typeface="Calibri"/>
                          <a:ea typeface="Times New Roman"/>
                          <a:cs typeface="Times New Roman"/>
                        </a:rPr>
                        <a:t>114,88</a:t>
                      </a:r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80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Rounded Rectangle 37"/>
          <p:cNvSpPr/>
          <p:nvPr/>
        </p:nvSpPr>
        <p:spPr>
          <a:xfrm>
            <a:off x="3581400" y="971550"/>
            <a:ext cx="16764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>
                <a:solidFill>
                  <a:srgbClr val="0070C0"/>
                </a:solidFill>
                <a:latin typeface="+mj-lt"/>
              </a:rPr>
              <a:t>Хидролошко-хидрауличка студија реципијента пречишћених отпадних вода </a:t>
            </a:r>
            <a:endParaRPr lang="en-US" sz="110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sr-Cyrl-RS" sz="2400" dirty="0">
                <a:solidFill>
                  <a:schemeClr val="tx1"/>
                </a:solidFill>
              </a:rPr>
              <a:t>Основа ППОВ са оптерећењима </a:t>
            </a:r>
            <a:br>
              <a:rPr lang="sr-Cyrl-RS" sz="2400" dirty="0">
                <a:solidFill>
                  <a:schemeClr val="tx1"/>
                </a:solidFill>
              </a:rPr>
            </a:br>
            <a:r>
              <a:rPr lang="sr-Cyrl-RS" sz="2400" dirty="0">
                <a:solidFill>
                  <a:schemeClr val="tx1"/>
                </a:solidFill>
              </a:rPr>
              <a:t>за обе фазе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semao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" y="1629933"/>
            <a:ext cx="7543800" cy="30937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248400" y="2647950"/>
            <a:ext cx="1828800" cy="1752600"/>
            <a:chOff x="6324600" y="3530600"/>
            <a:chExt cx="1828800" cy="2336800"/>
          </a:xfrm>
        </p:grpSpPr>
        <p:sp>
          <p:nvSpPr>
            <p:cNvPr id="6" name="Oval 5"/>
            <p:cNvSpPr/>
            <p:nvPr/>
          </p:nvSpPr>
          <p:spPr>
            <a:xfrm>
              <a:off x="6324600" y="3530600"/>
              <a:ext cx="381000" cy="406400"/>
            </a:xfrm>
            <a:prstGeom prst="ellipse">
              <a:avLst/>
            </a:prstGeom>
            <a:solidFill>
              <a:schemeClr val="accent1">
                <a:alpha val="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772400" y="5359400"/>
              <a:ext cx="381000" cy="508000"/>
            </a:xfrm>
            <a:prstGeom prst="ellipse">
              <a:avLst/>
            </a:prstGeom>
            <a:solidFill>
              <a:schemeClr val="accent1">
                <a:alpha val="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924800" y="4400550"/>
            <a:ext cx="816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+mj-lt"/>
              </a:rPr>
              <a:t>I </a:t>
            </a:r>
            <a:r>
              <a:rPr lang="sr-Cyrl-RS">
                <a:solidFill>
                  <a:srgbClr val="0070C0"/>
                </a:solidFill>
                <a:latin typeface="+mj-lt"/>
              </a:rPr>
              <a:t>фаза</a:t>
            </a:r>
            <a:endParaRPr lang="en-US">
              <a:solidFill>
                <a:srgbClr val="0070C0"/>
              </a:solidFill>
              <a:latin typeface="+mj-lt"/>
            </a:endParaRPr>
          </a:p>
          <a:p>
            <a:r>
              <a:rPr lang="en-US">
                <a:solidFill>
                  <a:srgbClr val="7030A0"/>
                </a:solidFill>
                <a:latin typeface="+mj-lt"/>
              </a:rPr>
              <a:t>II</a:t>
            </a:r>
            <a:r>
              <a:rPr lang="sr-Cyrl-RS">
                <a:solidFill>
                  <a:srgbClr val="7030A0"/>
                </a:solidFill>
                <a:latin typeface="+mj-lt"/>
              </a:rPr>
              <a:t> фаза</a:t>
            </a:r>
            <a:endParaRPr lang="en-US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4572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sr-Cyrl-RS" sz="2800" dirty="0">
                <a:solidFill>
                  <a:schemeClr val="tx1"/>
                </a:solidFill>
              </a:rPr>
              <a:t>Утицај фазности на прорачун укупних губитака</a:t>
            </a:r>
          </a:p>
        </p:txBody>
      </p:sp>
      <p:pic>
        <p:nvPicPr>
          <p:cNvPr id="4" name="Picture 3" descr="sema sa v.jpg"/>
          <p:cNvPicPr>
            <a:picLocks noChangeAspect="1"/>
          </p:cNvPicPr>
          <p:nvPr/>
        </p:nvPicPr>
        <p:blipFill>
          <a:blip r:embed="rId2" cstate="print"/>
          <a:srcRect l="19708" t="11758" r="20438" b="19377"/>
          <a:stretch>
            <a:fillRect/>
          </a:stretch>
        </p:blipFill>
        <p:spPr>
          <a:xfrm>
            <a:off x="1828800" y="1085850"/>
            <a:ext cx="56388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1064" y="4000500"/>
            <a:ext cx="6622710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r-Cyrl-RS">
                <a:latin typeface="+mj-lt"/>
              </a:rPr>
              <a:t>Одабир критичног пута воде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r-Cyrl-RS">
                <a:latin typeface="+mj-lt"/>
              </a:rPr>
              <a:t>Одређивање укупних губитака на страни цевовода </a:t>
            </a:r>
            <a:r>
              <a:rPr lang="en-US">
                <a:latin typeface="+mj-lt"/>
              </a:rPr>
              <a:t>ø</a:t>
            </a:r>
            <a:r>
              <a:rPr lang="sr-Cyrl-RS">
                <a:latin typeface="+mj-lt"/>
              </a:rPr>
              <a:t>1000 и </a:t>
            </a:r>
            <a:r>
              <a:rPr lang="en-US">
                <a:latin typeface="+mj-lt"/>
              </a:rPr>
              <a:t>ø</a:t>
            </a:r>
            <a:r>
              <a:rPr lang="sr-Cyrl-RS">
                <a:latin typeface="+mj-lt"/>
              </a:rPr>
              <a:t>700</a:t>
            </a:r>
            <a:endParaRPr lang="en-US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6972"/>
          </a:xfrm>
        </p:spPr>
        <p:txBody>
          <a:bodyPr>
            <a:noAutofit/>
          </a:bodyPr>
          <a:lstStyle/>
          <a:p>
            <a:pPr algn="ctr"/>
            <a:r>
              <a:rPr lang="sr-Cyrl-RS" sz="3600">
                <a:solidFill>
                  <a:schemeClr val="tx1"/>
                </a:solidFill>
              </a:rPr>
              <a:t>Закључак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10287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sr-Cyrl-CS" sz="1600">
                <a:latin typeface="+mj-lt"/>
              </a:rPr>
              <a:t>У конкретном случају, у</a:t>
            </a:r>
            <a:r>
              <a:rPr lang="en-GB" sz="1600">
                <a:latin typeface="+mj-lt"/>
              </a:rPr>
              <a:t> </a:t>
            </a:r>
            <a:r>
              <a:rPr lang="en-GB" sz="1600" err="1">
                <a:latin typeface="+mj-lt"/>
              </a:rPr>
              <a:t>фази</a:t>
            </a:r>
            <a:r>
              <a:rPr lang="en-GB" sz="1600">
                <a:latin typeface="+mj-lt"/>
              </a:rPr>
              <a:t> </a:t>
            </a:r>
            <a:r>
              <a:rPr lang="en-US" sz="1600">
                <a:latin typeface="+mj-lt"/>
              </a:rPr>
              <a:t>I </a:t>
            </a:r>
            <a:r>
              <a:rPr lang="en-GB" sz="1600" err="1">
                <a:latin typeface="+mj-lt"/>
              </a:rPr>
              <a:t>оптерећења</a:t>
            </a:r>
            <a:r>
              <a:rPr lang="en-GB" sz="1600">
                <a:latin typeface="+mj-lt"/>
              </a:rPr>
              <a:t> </a:t>
            </a:r>
            <a:r>
              <a:rPr lang="en-GB" sz="1600" err="1">
                <a:latin typeface="+mj-lt"/>
              </a:rPr>
              <a:t>појединих</a:t>
            </a:r>
            <a:r>
              <a:rPr lang="en-GB" sz="1600">
                <a:latin typeface="+mj-lt"/>
              </a:rPr>
              <a:t> </a:t>
            </a:r>
            <a:r>
              <a:rPr lang="en-GB" sz="1600" err="1">
                <a:latin typeface="+mj-lt"/>
              </a:rPr>
              <a:t>објеката</a:t>
            </a:r>
            <a:r>
              <a:rPr lang="en-GB" sz="1600">
                <a:latin typeface="+mj-lt"/>
              </a:rPr>
              <a:t> </a:t>
            </a:r>
            <a:r>
              <a:rPr lang="en-GB" sz="1600" err="1">
                <a:latin typeface="+mj-lt"/>
              </a:rPr>
              <a:t>су</a:t>
            </a:r>
            <a:r>
              <a:rPr lang="en-GB" sz="1600">
                <a:latin typeface="+mj-lt"/>
              </a:rPr>
              <a:t> </a:t>
            </a:r>
            <a:r>
              <a:rPr lang="en-GB" sz="1600" err="1">
                <a:latin typeface="+mj-lt"/>
              </a:rPr>
              <a:t>већа</a:t>
            </a:r>
            <a:r>
              <a:rPr lang="sr-Cyrl-CS" sz="1600">
                <a:latin typeface="+mj-lt"/>
              </a:rPr>
              <a:t> него у фази </a:t>
            </a:r>
            <a:r>
              <a:rPr lang="en-US" sz="1600">
                <a:latin typeface="+mj-lt"/>
              </a:rPr>
              <a:t>II</a:t>
            </a:r>
            <a:r>
              <a:rPr lang="en-GB" sz="1600">
                <a:latin typeface="+mj-lt"/>
              </a:rPr>
              <a:t>, </a:t>
            </a:r>
            <a:r>
              <a:rPr lang="en-GB" sz="1600" err="1">
                <a:latin typeface="+mj-lt"/>
              </a:rPr>
              <a:t>иако</a:t>
            </a:r>
            <a:r>
              <a:rPr lang="en-GB" sz="1600">
                <a:latin typeface="+mj-lt"/>
              </a:rPr>
              <a:t> </a:t>
            </a:r>
            <a:r>
              <a:rPr lang="en-GB" sz="1600" err="1">
                <a:latin typeface="+mj-lt"/>
              </a:rPr>
              <a:t>је</a:t>
            </a:r>
            <a:r>
              <a:rPr lang="en-GB" sz="1600">
                <a:latin typeface="+mj-lt"/>
              </a:rPr>
              <a:t> </a:t>
            </a:r>
            <a:r>
              <a:rPr lang="en-GB" sz="1600" err="1">
                <a:latin typeface="+mj-lt"/>
              </a:rPr>
              <a:t>долазни</a:t>
            </a:r>
            <a:r>
              <a:rPr lang="en-GB" sz="1600">
                <a:latin typeface="+mj-lt"/>
              </a:rPr>
              <a:t> </a:t>
            </a:r>
            <a:r>
              <a:rPr lang="en-GB" sz="1600" err="1">
                <a:latin typeface="+mj-lt"/>
              </a:rPr>
              <a:t>проток</a:t>
            </a:r>
            <a:r>
              <a:rPr lang="en-GB" sz="1600">
                <a:latin typeface="+mj-lt"/>
              </a:rPr>
              <a:t> </a:t>
            </a:r>
            <a:r>
              <a:rPr lang="en-GB" sz="1600" err="1">
                <a:latin typeface="+mj-lt"/>
              </a:rPr>
              <a:t>на</a:t>
            </a:r>
            <a:r>
              <a:rPr lang="en-GB" sz="1600">
                <a:latin typeface="+mj-lt"/>
              </a:rPr>
              <a:t> </a:t>
            </a:r>
            <a:r>
              <a:rPr lang="en-GB" sz="1600" err="1">
                <a:latin typeface="+mj-lt"/>
              </a:rPr>
              <a:t>постројење</a:t>
            </a:r>
            <a:r>
              <a:rPr lang="en-GB" sz="1600">
                <a:latin typeface="+mj-lt"/>
              </a:rPr>
              <a:t> </a:t>
            </a:r>
            <a:r>
              <a:rPr lang="en-GB" sz="1600" err="1">
                <a:latin typeface="+mj-lt"/>
              </a:rPr>
              <a:t>мањи</a:t>
            </a:r>
            <a:r>
              <a:rPr lang="en-GB" sz="1600">
                <a:latin typeface="+mj-lt"/>
              </a:rPr>
              <a:t> </a:t>
            </a:r>
            <a:r>
              <a:rPr lang="en-GB" sz="1600" err="1">
                <a:latin typeface="+mj-lt"/>
              </a:rPr>
              <a:t>него</a:t>
            </a:r>
            <a:r>
              <a:rPr lang="en-GB" sz="1600">
                <a:latin typeface="+mj-lt"/>
              </a:rPr>
              <a:t> у </a:t>
            </a:r>
            <a:r>
              <a:rPr lang="en-GB" sz="1600" err="1">
                <a:latin typeface="+mj-lt"/>
              </a:rPr>
              <a:t>фази</a:t>
            </a:r>
            <a:r>
              <a:rPr lang="en-GB" sz="1600">
                <a:latin typeface="+mj-lt"/>
              </a:rPr>
              <a:t> </a:t>
            </a:r>
            <a:r>
              <a:rPr lang="en-US" sz="1600">
                <a:latin typeface="+mj-lt"/>
              </a:rPr>
              <a:t>II. </a:t>
            </a:r>
            <a:r>
              <a:rPr lang="en-GB" sz="1600" err="1">
                <a:latin typeface="+mj-lt"/>
              </a:rPr>
              <a:t>Управо</a:t>
            </a:r>
            <a:r>
              <a:rPr lang="en-GB" sz="1600">
                <a:latin typeface="+mj-lt"/>
              </a:rPr>
              <a:t> </a:t>
            </a:r>
            <a:r>
              <a:rPr lang="en-GB" sz="1600" err="1">
                <a:latin typeface="+mj-lt"/>
              </a:rPr>
              <a:t>из</a:t>
            </a:r>
            <a:r>
              <a:rPr lang="en-GB" sz="1600">
                <a:latin typeface="+mj-lt"/>
              </a:rPr>
              <a:t> </a:t>
            </a:r>
            <a:r>
              <a:rPr lang="en-GB" sz="1600" err="1">
                <a:latin typeface="+mj-lt"/>
              </a:rPr>
              <a:t>овог</a:t>
            </a:r>
            <a:r>
              <a:rPr lang="en-GB" sz="1600">
                <a:latin typeface="+mj-lt"/>
              </a:rPr>
              <a:t> </a:t>
            </a:r>
            <a:r>
              <a:rPr lang="en-GB" sz="1600" err="1">
                <a:latin typeface="+mj-lt"/>
              </a:rPr>
              <a:t>разлога</a:t>
            </a:r>
            <a:r>
              <a:rPr lang="en-GB" sz="1600">
                <a:latin typeface="+mj-lt"/>
              </a:rPr>
              <a:t>, </a:t>
            </a:r>
            <a:r>
              <a:rPr lang="sr-Cyrl-CS" sz="1600">
                <a:latin typeface="+mj-lt"/>
              </a:rPr>
              <a:t>коте прелива су одређене у складу са меродавним оптерећењима објеката водећи рачуна да су појединачна оптерећења неких објеката већа у </a:t>
            </a:r>
            <a:r>
              <a:rPr lang="sr-Cyrl-RS" sz="1600">
                <a:latin typeface="+mj-lt"/>
              </a:rPr>
              <a:t>ф</a:t>
            </a:r>
            <a:r>
              <a:rPr lang="sr-Cyrl-CS" sz="1600">
                <a:latin typeface="+mj-lt"/>
              </a:rPr>
              <a:t>ази </a:t>
            </a:r>
            <a:r>
              <a:rPr lang="en-GB" sz="1600">
                <a:latin typeface="+mj-lt"/>
              </a:rPr>
              <a:t>I.</a:t>
            </a:r>
            <a:endParaRPr lang="en-US" sz="1600"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99311738"/>
              </p:ext>
            </p:extLst>
          </p:nvPr>
        </p:nvGraphicFramePr>
        <p:xfrm>
          <a:off x="-457200" y="628650"/>
          <a:ext cx="10058400" cy="325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1257300"/>
            <a:ext cx="6675120" cy="418338"/>
          </a:xfrm>
        </p:spPr>
        <p:txBody>
          <a:bodyPr>
            <a:normAutofit fontScale="90000"/>
          </a:bodyPr>
          <a:lstStyle/>
          <a:p>
            <a:r>
              <a:rPr lang="sr-Cyrl-RS" sz="280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Грађевински факултет Универзитета у Београду</a:t>
            </a:r>
            <a:endParaRPr lang="en-US" sz="2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1828800"/>
            <a:ext cx="8153400" cy="1257300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112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sr-Cyrl-RS" sz="112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Утицај фазности изградње на хидраулички прорачун постројења за пречишћавање градских отпадних вода</a:t>
            </a:r>
          </a:p>
          <a:p>
            <a:pPr algn="r"/>
            <a:endParaRPr lang="sr-Cyrl-RS" sz="34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 descr="150px-Grb_fakulte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0056" y="0"/>
            <a:ext cx="1123889" cy="12400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60135" y="3086100"/>
            <a:ext cx="4023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4000" b="1" dirty="0">
                <a:latin typeface="+mj-lt"/>
              </a:rPr>
              <a:t>Хвала на пажњи!</a:t>
            </a:r>
            <a:endParaRPr lang="en-US" sz="4000" b="1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71601"/>
            <a:ext cx="5810250" cy="2082641"/>
          </a:xfrm>
          <a:prstGeom prst="rect">
            <a:avLst/>
          </a:prstGeom>
        </p:spPr>
      </p:pic>
      <p:pic>
        <p:nvPicPr>
          <p:cNvPr id="5" name="Picture 4" descr="cistic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7814" y="3104388"/>
            <a:ext cx="4076186" cy="2039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0673" y="0"/>
            <a:ext cx="712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latin typeface="+mj-lt"/>
              </a:rPr>
              <a:t>Постројење за пречишћавање отпадних вода</a:t>
            </a:r>
            <a:endParaRPr lang="en-US" sz="2800" dirty="0">
              <a:latin typeface="+mj-lt"/>
            </a:endParaRPr>
          </a:p>
        </p:txBody>
      </p:sp>
      <p:pic>
        <p:nvPicPr>
          <p:cNvPr id="9" name="Picture 8" descr="ispu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1600200"/>
            <a:ext cx="1295400" cy="749105"/>
          </a:xfrm>
          <a:prstGeom prst="ellipse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410200" y="514350"/>
            <a:ext cx="3810000" cy="1417319"/>
            <a:chOff x="5486400" y="762001"/>
            <a:chExt cx="4740964" cy="1889759"/>
          </a:xfrm>
        </p:grpSpPr>
        <p:pic>
          <p:nvPicPr>
            <p:cNvPr id="20" name="Picture 19" descr="Picture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400" y="1066800"/>
              <a:ext cx="3480816" cy="15849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486400" y="762001"/>
              <a:ext cx="4740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200">
                  <a:latin typeface="+mj-lt"/>
                </a:rPr>
                <a:t>Типичан састав сирове отпадне воде из домаћинстава</a:t>
              </a:r>
              <a:endParaRPr lang="en-US" sz="1200" dirty="0">
                <a:latin typeface="+mj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00201" y="3429000"/>
            <a:ext cx="2514599" cy="1352550"/>
            <a:chOff x="1600200" y="4572000"/>
            <a:chExt cx="3293121" cy="1803400"/>
          </a:xfrm>
        </p:grpSpPr>
        <p:pic>
          <p:nvPicPr>
            <p:cNvPr id="21" name="Picture 20" descr="Picture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0200" y="4948936"/>
              <a:ext cx="2889504" cy="142646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600200" y="4572000"/>
              <a:ext cx="3293121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1400">
                  <a:latin typeface="+mj-lt"/>
                </a:rPr>
                <a:t>Захтеви за изливе из градских ППОВ</a:t>
              </a:r>
              <a:endParaRPr lang="en-US" sz="1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254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28"/>
            <a:ext cx="8229600" cy="479822"/>
          </a:xfrm>
        </p:spPr>
        <p:txBody>
          <a:bodyPr>
            <a:noAutofit/>
          </a:bodyPr>
          <a:lstStyle/>
          <a:p>
            <a:pPr algn="ctr"/>
            <a:r>
              <a:rPr lang="sr-Cyrl-RS" sz="3200">
                <a:solidFill>
                  <a:schemeClr val="tx1"/>
                </a:solidFill>
              </a:rPr>
              <a:t>ТЕОРИЈСКИ ДЕО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6924" y="514350"/>
            <a:ext cx="54701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>
                <a:latin typeface="+mj-lt"/>
              </a:rPr>
              <a:t>Поступци </a:t>
            </a:r>
            <a:r>
              <a:rPr lang="sr-Cyrl-CS" sz="2400">
                <a:latin typeface="+mj-lt"/>
              </a:rPr>
              <a:t>пречишћавања отпадних вода</a:t>
            </a:r>
            <a:endParaRPr lang="en-US" sz="2400" dirty="0">
              <a:latin typeface="+mj-lt"/>
            </a:endParaRPr>
          </a:p>
          <a:p>
            <a:r>
              <a:rPr lang="sr-Cyrl-CS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23900" y="923151"/>
            <a:ext cx="7696200" cy="1762899"/>
            <a:chOff x="723900" y="923151"/>
            <a:chExt cx="7696200" cy="1762899"/>
          </a:xfrm>
        </p:grpSpPr>
        <p:graphicFrame>
          <p:nvGraphicFramePr>
            <p:cNvPr id="1331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2238414"/>
                </p:ext>
              </p:extLst>
            </p:nvPr>
          </p:nvGraphicFramePr>
          <p:xfrm>
            <a:off x="723900" y="1314450"/>
            <a:ext cx="7696200" cy="137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0" name="Visio" r:id="rId4" imgW="29592268" imgH="6210362" progId="Visio.Drawing.11">
                    <p:embed/>
                  </p:oleObj>
                </mc:Choice>
                <mc:Fallback>
                  <p:oleObj name="Visio" r:id="rId4" imgW="29592268" imgH="6210362" progId="Visio.Drawing.11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" y="1314450"/>
                          <a:ext cx="7696200" cy="1371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" name="Picture 13" descr="nitrobacte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5000" y="1143000"/>
              <a:ext cx="609600" cy="444542"/>
            </a:xfrm>
            <a:prstGeom prst="rect">
              <a:avLst/>
            </a:prstGeom>
          </p:spPr>
        </p:pic>
        <p:pic>
          <p:nvPicPr>
            <p:cNvPr id="15" name="Picture 14" descr="nitrosomonas.jpg"/>
            <p:cNvPicPr>
              <a:picLocks noChangeAspect="1"/>
            </p:cNvPicPr>
            <p:nvPr/>
          </p:nvPicPr>
          <p:blipFill>
            <a:blip r:embed="rId7" cstate="print"/>
            <a:srcRect b="5213"/>
            <a:stretch>
              <a:fillRect/>
            </a:stretch>
          </p:blipFill>
          <p:spPr>
            <a:xfrm>
              <a:off x="5105400" y="1143000"/>
              <a:ext cx="576072" cy="4572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724400" y="923151"/>
              <a:ext cx="10358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err="1">
                  <a:latin typeface="+mj-lt"/>
                </a:rPr>
                <a:t>nitrosomonas</a:t>
              </a:r>
              <a:endParaRPr lang="en-US" sz="1200" i="1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15000" y="923151"/>
              <a:ext cx="878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err="1">
                  <a:latin typeface="+mj-lt"/>
                </a:rPr>
                <a:t>nitrobacter</a:t>
              </a:r>
              <a:endParaRPr lang="en-US" sz="1200" i="1"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9088" y="2771395"/>
            <a:ext cx="7825825" cy="2209800"/>
            <a:chOff x="577709" y="2647950"/>
            <a:chExt cx="7825825" cy="2209800"/>
          </a:xfrm>
        </p:grpSpPr>
        <p:sp>
          <p:nvSpPr>
            <p:cNvPr id="23" name="Freeform 22"/>
            <p:cNvSpPr/>
            <p:nvPr/>
          </p:nvSpPr>
          <p:spPr>
            <a:xfrm>
              <a:off x="6210296" y="2800351"/>
              <a:ext cx="2193238" cy="1562104"/>
            </a:xfrm>
            <a:custGeom>
              <a:avLst/>
              <a:gdLst>
                <a:gd name="connsiteX0" fmla="*/ 0 w 2193238"/>
                <a:gd name="connsiteY0" fmla="*/ 156210 h 1562104"/>
                <a:gd name="connsiteX1" fmla="*/ 45753 w 2193238"/>
                <a:gd name="connsiteY1" fmla="*/ 45753 h 1562104"/>
                <a:gd name="connsiteX2" fmla="*/ 156210 w 2193238"/>
                <a:gd name="connsiteY2" fmla="*/ 0 h 1562104"/>
                <a:gd name="connsiteX3" fmla="*/ 2037028 w 2193238"/>
                <a:gd name="connsiteY3" fmla="*/ 0 h 1562104"/>
                <a:gd name="connsiteX4" fmla="*/ 2147485 w 2193238"/>
                <a:gd name="connsiteY4" fmla="*/ 45753 h 1562104"/>
                <a:gd name="connsiteX5" fmla="*/ 2193238 w 2193238"/>
                <a:gd name="connsiteY5" fmla="*/ 156210 h 1562104"/>
                <a:gd name="connsiteX6" fmla="*/ 2193238 w 2193238"/>
                <a:gd name="connsiteY6" fmla="*/ 1405894 h 1562104"/>
                <a:gd name="connsiteX7" fmla="*/ 2147485 w 2193238"/>
                <a:gd name="connsiteY7" fmla="*/ 1516351 h 1562104"/>
                <a:gd name="connsiteX8" fmla="*/ 2037028 w 2193238"/>
                <a:gd name="connsiteY8" fmla="*/ 1562104 h 1562104"/>
                <a:gd name="connsiteX9" fmla="*/ 156210 w 2193238"/>
                <a:gd name="connsiteY9" fmla="*/ 1562104 h 1562104"/>
                <a:gd name="connsiteX10" fmla="*/ 45753 w 2193238"/>
                <a:gd name="connsiteY10" fmla="*/ 1516351 h 1562104"/>
                <a:gd name="connsiteX11" fmla="*/ 0 w 2193238"/>
                <a:gd name="connsiteY11" fmla="*/ 1405894 h 1562104"/>
                <a:gd name="connsiteX12" fmla="*/ 0 w 2193238"/>
                <a:gd name="connsiteY12" fmla="*/ 156210 h 156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3238" h="1562104">
                  <a:moveTo>
                    <a:pt x="0" y="156210"/>
                  </a:moveTo>
                  <a:cubicBezTo>
                    <a:pt x="0" y="114781"/>
                    <a:pt x="16458" y="75048"/>
                    <a:pt x="45753" y="45753"/>
                  </a:cubicBezTo>
                  <a:cubicBezTo>
                    <a:pt x="75048" y="16458"/>
                    <a:pt x="114781" y="0"/>
                    <a:pt x="156210" y="0"/>
                  </a:cubicBezTo>
                  <a:lnTo>
                    <a:pt x="2037028" y="0"/>
                  </a:lnTo>
                  <a:cubicBezTo>
                    <a:pt x="2078457" y="0"/>
                    <a:pt x="2118190" y="16458"/>
                    <a:pt x="2147485" y="45753"/>
                  </a:cubicBezTo>
                  <a:cubicBezTo>
                    <a:pt x="2176780" y="75048"/>
                    <a:pt x="2193238" y="114781"/>
                    <a:pt x="2193238" y="156210"/>
                  </a:cubicBezTo>
                  <a:lnTo>
                    <a:pt x="2193238" y="1405894"/>
                  </a:lnTo>
                  <a:cubicBezTo>
                    <a:pt x="2193238" y="1447323"/>
                    <a:pt x="2176780" y="1487056"/>
                    <a:pt x="2147485" y="1516351"/>
                  </a:cubicBezTo>
                  <a:cubicBezTo>
                    <a:pt x="2118190" y="1545646"/>
                    <a:pt x="2078457" y="1562104"/>
                    <a:pt x="2037028" y="1562104"/>
                  </a:cubicBezTo>
                  <a:lnTo>
                    <a:pt x="156210" y="1562104"/>
                  </a:lnTo>
                  <a:cubicBezTo>
                    <a:pt x="114781" y="1562104"/>
                    <a:pt x="75048" y="1545646"/>
                    <a:pt x="45753" y="1516351"/>
                  </a:cubicBezTo>
                  <a:cubicBezTo>
                    <a:pt x="16458" y="1487056"/>
                    <a:pt x="0" y="1447323"/>
                    <a:pt x="0" y="1405894"/>
                  </a:cubicBezTo>
                  <a:lnTo>
                    <a:pt x="0" y="15621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9773" tIns="159773" rIns="159773" bIns="49451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r-Cyrl-RS" sz="1400" kern="1200">
                  <a:latin typeface="+mj-lt"/>
                </a:rPr>
                <a:t>Биолошка нитрификација и денитрификација</a:t>
              </a:r>
              <a:endParaRPr lang="en-US" sz="1400" kern="1200">
                <a:latin typeface="+mj-lt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r-Cyrl-RS" sz="1400" kern="1200">
                  <a:latin typeface="+mj-lt"/>
                </a:rPr>
                <a:t>Уклањање фосфора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r-Cyrl-RS" sz="1400" kern="1200">
                  <a:latin typeface="+mj-lt"/>
                </a:rPr>
                <a:t>Дезинфекција</a:t>
              </a:r>
              <a:endParaRPr lang="en-US" sz="1400" kern="1200">
                <a:latin typeface="+mj-lt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77709" y="2724150"/>
              <a:ext cx="2546490" cy="1790699"/>
            </a:xfrm>
            <a:custGeom>
              <a:avLst/>
              <a:gdLst>
                <a:gd name="connsiteX0" fmla="*/ 0 w 2546490"/>
                <a:gd name="connsiteY0" fmla="*/ 179070 h 1790699"/>
                <a:gd name="connsiteX1" fmla="*/ 52449 w 2546490"/>
                <a:gd name="connsiteY1" fmla="*/ 52448 h 1790699"/>
                <a:gd name="connsiteX2" fmla="*/ 179071 w 2546490"/>
                <a:gd name="connsiteY2" fmla="*/ 0 h 1790699"/>
                <a:gd name="connsiteX3" fmla="*/ 2367420 w 2546490"/>
                <a:gd name="connsiteY3" fmla="*/ 0 h 1790699"/>
                <a:gd name="connsiteX4" fmla="*/ 2494042 w 2546490"/>
                <a:gd name="connsiteY4" fmla="*/ 52449 h 1790699"/>
                <a:gd name="connsiteX5" fmla="*/ 2546490 w 2546490"/>
                <a:gd name="connsiteY5" fmla="*/ 179071 h 1790699"/>
                <a:gd name="connsiteX6" fmla="*/ 2546490 w 2546490"/>
                <a:gd name="connsiteY6" fmla="*/ 1611629 h 1790699"/>
                <a:gd name="connsiteX7" fmla="*/ 2494042 w 2546490"/>
                <a:gd name="connsiteY7" fmla="*/ 1738251 h 1790699"/>
                <a:gd name="connsiteX8" fmla="*/ 2367420 w 2546490"/>
                <a:gd name="connsiteY8" fmla="*/ 1790699 h 1790699"/>
                <a:gd name="connsiteX9" fmla="*/ 179070 w 2546490"/>
                <a:gd name="connsiteY9" fmla="*/ 1790699 h 1790699"/>
                <a:gd name="connsiteX10" fmla="*/ 52448 w 2546490"/>
                <a:gd name="connsiteY10" fmla="*/ 1738251 h 1790699"/>
                <a:gd name="connsiteX11" fmla="*/ 0 w 2546490"/>
                <a:gd name="connsiteY11" fmla="*/ 1611629 h 1790699"/>
                <a:gd name="connsiteX12" fmla="*/ 0 w 2546490"/>
                <a:gd name="connsiteY12" fmla="*/ 179070 h 179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6490" h="1790699">
                  <a:moveTo>
                    <a:pt x="0" y="179070"/>
                  </a:moveTo>
                  <a:cubicBezTo>
                    <a:pt x="0" y="131578"/>
                    <a:pt x="18866" y="86031"/>
                    <a:pt x="52449" y="52448"/>
                  </a:cubicBezTo>
                  <a:cubicBezTo>
                    <a:pt x="86031" y="18866"/>
                    <a:pt x="131578" y="0"/>
                    <a:pt x="179071" y="0"/>
                  </a:cubicBezTo>
                  <a:lnTo>
                    <a:pt x="2367420" y="0"/>
                  </a:lnTo>
                  <a:cubicBezTo>
                    <a:pt x="2414912" y="0"/>
                    <a:pt x="2460459" y="18866"/>
                    <a:pt x="2494042" y="52449"/>
                  </a:cubicBezTo>
                  <a:cubicBezTo>
                    <a:pt x="2527624" y="86031"/>
                    <a:pt x="2546490" y="131578"/>
                    <a:pt x="2546490" y="179071"/>
                  </a:cubicBezTo>
                  <a:lnTo>
                    <a:pt x="2546490" y="1611629"/>
                  </a:lnTo>
                  <a:cubicBezTo>
                    <a:pt x="2546490" y="1659121"/>
                    <a:pt x="2527624" y="1704669"/>
                    <a:pt x="2494042" y="1738251"/>
                  </a:cubicBezTo>
                  <a:cubicBezTo>
                    <a:pt x="2460460" y="1771833"/>
                    <a:pt x="2414913" y="1790699"/>
                    <a:pt x="2367420" y="1790699"/>
                  </a:cubicBezTo>
                  <a:lnTo>
                    <a:pt x="179070" y="1790699"/>
                  </a:lnTo>
                  <a:cubicBezTo>
                    <a:pt x="131578" y="1790699"/>
                    <a:pt x="86031" y="1771833"/>
                    <a:pt x="52448" y="1738251"/>
                  </a:cubicBezTo>
                  <a:cubicBezTo>
                    <a:pt x="18866" y="1704669"/>
                    <a:pt x="0" y="1659122"/>
                    <a:pt x="0" y="1611629"/>
                  </a:cubicBezTo>
                  <a:lnTo>
                    <a:pt x="0" y="1790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034" tIns="165034" rIns="165034" bIns="548756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r-Cyrl-RS" sz="1400" kern="1200">
                  <a:latin typeface="+mj-lt"/>
                </a:rPr>
                <a:t>Решетке</a:t>
              </a:r>
              <a:endParaRPr lang="en-US" sz="1400" kern="1200">
                <a:latin typeface="+mj-lt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r-Cyrl-RS" sz="1400" kern="1200">
                  <a:latin typeface="+mj-lt"/>
                </a:rPr>
                <a:t>Таложење песка и других крупних, лако таложљивих материја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r-Cyrl-RS" sz="1400" kern="1200">
                  <a:latin typeface="+mj-lt"/>
                </a:rPr>
                <a:t>Флотација масти и уља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r-Cyrl-RS" sz="1400" kern="1200">
                  <a:latin typeface="+mj-lt"/>
                </a:rPr>
                <a:t>Претходно таложење у ПТ</a:t>
              </a:r>
              <a:endParaRPr lang="en-US" sz="1400" kern="1200">
                <a:latin typeface="+mj-lt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546284" y="2647950"/>
              <a:ext cx="2176083" cy="1943101"/>
            </a:xfrm>
            <a:custGeom>
              <a:avLst/>
              <a:gdLst>
                <a:gd name="connsiteX0" fmla="*/ 0 w 2176083"/>
                <a:gd name="connsiteY0" fmla="*/ 194310 h 1943101"/>
                <a:gd name="connsiteX1" fmla="*/ 56912 w 2176083"/>
                <a:gd name="connsiteY1" fmla="*/ 56912 h 1943101"/>
                <a:gd name="connsiteX2" fmla="*/ 194310 w 2176083"/>
                <a:gd name="connsiteY2" fmla="*/ 0 h 1943101"/>
                <a:gd name="connsiteX3" fmla="*/ 1981773 w 2176083"/>
                <a:gd name="connsiteY3" fmla="*/ 0 h 1943101"/>
                <a:gd name="connsiteX4" fmla="*/ 2119171 w 2176083"/>
                <a:gd name="connsiteY4" fmla="*/ 56912 h 1943101"/>
                <a:gd name="connsiteX5" fmla="*/ 2176083 w 2176083"/>
                <a:gd name="connsiteY5" fmla="*/ 194310 h 1943101"/>
                <a:gd name="connsiteX6" fmla="*/ 2176083 w 2176083"/>
                <a:gd name="connsiteY6" fmla="*/ 1748791 h 1943101"/>
                <a:gd name="connsiteX7" fmla="*/ 2119171 w 2176083"/>
                <a:gd name="connsiteY7" fmla="*/ 1886189 h 1943101"/>
                <a:gd name="connsiteX8" fmla="*/ 1981773 w 2176083"/>
                <a:gd name="connsiteY8" fmla="*/ 1943101 h 1943101"/>
                <a:gd name="connsiteX9" fmla="*/ 194310 w 2176083"/>
                <a:gd name="connsiteY9" fmla="*/ 1943101 h 1943101"/>
                <a:gd name="connsiteX10" fmla="*/ 56912 w 2176083"/>
                <a:gd name="connsiteY10" fmla="*/ 1886189 h 1943101"/>
                <a:gd name="connsiteX11" fmla="*/ 0 w 2176083"/>
                <a:gd name="connsiteY11" fmla="*/ 1748791 h 1943101"/>
                <a:gd name="connsiteX12" fmla="*/ 0 w 2176083"/>
                <a:gd name="connsiteY12" fmla="*/ 194310 h 194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6083" h="1943101">
                  <a:moveTo>
                    <a:pt x="0" y="194310"/>
                  </a:moveTo>
                  <a:cubicBezTo>
                    <a:pt x="0" y="142776"/>
                    <a:pt x="20472" y="93352"/>
                    <a:pt x="56912" y="56912"/>
                  </a:cubicBezTo>
                  <a:cubicBezTo>
                    <a:pt x="93352" y="20472"/>
                    <a:pt x="142776" y="0"/>
                    <a:pt x="194310" y="0"/>
                  </a:cubicBezTo>
                  <a:lnTo>
                    <a:pt x="1981773" y="0"/>
                  </a:lnTo>
                  <a:cubicBezTo>
                    <a:pt x="2033307" y="0"/>
                    <a:pt x="2082731" y="20472"/>
                    <a:pt x="2119171" y="56912"/>
                  </a:cubicBezTo>
                  <a:cubicBezTo>
                    <a:pt x="2155611" y="93352"/>
                    <a:pt x="2176083" y="142776"/>
                    <a:pt x="2176083" y="194310"/>
                  </a:cubicBezTo>
                  <a:lnTo>
                    <a:pt x="2176083" y="1748791"/>
                  </a:lnTo>
                  <a:cubicBezTo>
                    <a:pt x="2176083" y="1800325"/>
                    <a:pt x="2155611" y="1849749"/>
                    <a:pt x="2119171" y="1886189"/>
                  </a:cubicBezTo>
                  <a:cubicBezTo>
                    <a:pt x="2082731" y="1922629"/>
                    <a:pt x="2033307" y="1943101"/>
                    <a:pt x="1981773" y="1943101"/>
                  </a:cubicBezTo>
                  <a:lnTo>
                    <a:pt x="194310" y="1943101"/>
                  </a:lnTo>
                  <a:cubicBezTo>
                    <a:pt x="142776" y="1943101"/>
                    <a:pt x="93352" y="1922629"/>
                    <a:pt x="56912" y="1886189"/>
                  </a:cubicBezTo>
                  <a:cubicBezTo>
                    <a:pt x="20472" y="1849749"/>
                    <a:pt x="0" y="1800325"/>
                    <a:pt x="0" y="1748791"/>
                  </a:cubicBezTo>
                  <a:lnTo>
                    <a:pt x="0" y="19431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8541" tIns="584919" rIns="168541" bIns="168542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r-Cyrl-RS" sz="1400" kern="1200">
                  <a:latin typeface="+mj-lt"/>
                </a:rPr>
                <a:t>Биолошки процеси за уклањање биоразградивог органског загађења</a:t>
              </a:r>
              <a:endParaRPr lang="en-US" sz="1400" kern="1200">
                <a:latin typeface="+mj-lt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r-Cyrl-RS" sz="1400" kern="1200">
                  <a:latin typeface="+mj-lt"/>
                </a:rPr>
                <a:t>Накнадно таложење активног муља</a:t>
              </a:r>
              <a:endParaRPr lang="en-US" sz="1400" kern="1200">
                <a:latin typeface="+mj-lt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477004" y="4171951"/>
              <a:ext cx="1024109" cy="407254"/>
            </a:xfrm>
            <a:custGeom>
              <a:avLst/>
              <a:gdLst>
                <a:gd name="connsiteX0" fmla="*/ 0 w 1024109"/>
                <a:gd name="connsiteY0" fmla="*/ 40725 h 407254"/>
                <a:gd name="connsiteX1" fmla="*/ 11928 w 1024109"/>
                <a:gd name="connsiteY1" fmla="*/ 11928 h 407254"/>
                <a:gd name="connsiteX2" fmla="*/ 40725 w 1024109"/>
                <a:gd name="connsiteY2" fmla="*/ 0 h 407254"/>
                <a:gd name="connsiteX3" fmla="*/ 983384 w 1024109"/>
                <a:gd name="connsiteY3" fmla="*/ 0 h 407254"/>
                <a:gd name="connsiteX4" fmla="*/ 1012181 w 1024109"/>
                <a:gd name="connsiteY4" fmla="*/ 11928 h 407254"/>
                <a:gd name="connsiteX5" fmla="*/ 1024109 w 1024109"/>
                <a:gd name="connsiteY5" fmla="*/ 40725 h 407254"/>
                <a:gd name="connsiteX6" fmla="*/ 1024109 w 1024109"/>
                <a:gd name="connsiteY6" fmla="*/ 366529 h 407254"/>
                <a:gd name="connsiteX7" fmla="*/ 1012181 w 1024109"/>
                <a:gd name="connsiteY7" fmla="*/ 395326 h 407254"/>
                <a:gd name="connsiteX8" fmla="*/ 983384 w 1024109"/>
                <a:gd name="connsiteY8" fmla="*/ 407254 h 407254"/>
                <a:gd name="connsiteX9" fmla="*/ 40725 w 1024109"/>
                <a:gd name="connsiteY9" fmla="*/ 407254 h 407254"/>
                <a:gd name="connsiteX10" fmla="*/ 11928 w 1024109"/>
                <a:gd name="connsiteY10" fmla="*/ 395326 h 407254"/>
                <a:gd name="connsiteX11" fmla="*/ 0 w 1024109"/>
                <a:gd name="connsiteY11" fmla="*/ 366529 h 407254"/>
                <a:gd name="connsiteX12" fmla="*/ 0 w 1024109"/>
                <a:gd name="connsiteY12" fmla="*/ 40725 h 40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4109" h="407254">
                  <a:moveTo>
                    <a:pt x="0" y="40725"/>
                  </a:moveTo>
                  <a:cubicBezTo>
                    <a:pt x="0" y="29924"/>
                    <a:pt x="4291" y="19565"/>
                    <a:pt x="11928" y="11928"/>
                  </a:cubicBezTo>
                  <a:cubicBezTo>
                    <a:pt x="19565" y="4291"/>
                    <a:pt x="29924" y="0"/>
                    <a:pt x="40725" y="0"/>
                  </a:cubicBezTo>
                  <a:lnTo>
                    <a:pt x="983384" y="0"/>
                  </a:lnTo>
                  <a:cubicBezTo>
                    <a:pt x="994185" y="0"/>
                    <a:pt x="1004544" y="4291"/>
                    <a:pt x="1012181" y="11928"/>
                  </a:cubicBezTo>
                  <a:cubicBezTo>
                    <a:pt x="1019818" y="19565"/>
                    <a:pt x="1024109" y="29924"/>
                    <a:pt x="1024109" y="40725"/>
                  </a:cubicBezTo>
                  <a:lnTo>
                    <a:pt x="1024109" y="366529"/>
                  </a:lnTo>
                  <a:cubicBezTo>
                    <a:pt x="1024109" y="377330"/>
                    <a:pt x="1019818" y="387689"/>
                    <a:pt x="1012181" y="395326"/>
                  </a:cubicBezTo>
                  <a:cubicBezTo>
                    <a:pt x="1004544" y="402963"/>
                    <a:pt x="994185" y="407254"/>
                    <a:pt x="983384" y="407254"/>
                  </a:cubicBezTo>
                  <a:lnTo>
                    <a:pt x="40725" y="407254"/>
                  </a:lnTo>
                  <a:cubicBezTo>
                    <a:pt x="29924" y="407254"/>
                    <a:pt x="19565" y="402963"/>
                    <a:pt x="11928" y="395326"/>
                  </a:cubicBezTo>
                  <a:cubicBezTo>
                    <a:pt x="4291" y="387689"/>
                    <a:pt x="0" y="377330"/>
                    <a:pt x="0" y="366529"/>
                  </a:cubicBezTo>
                  <a:lnTo>
                    <a:pt x="0" y="4072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788" tIns="27168" rIns="34788" bIns="271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200" b="1" kern="1200">
                  <a:latin typeface="+mj-lt"/>
                </a:rPr>
                <a:t>Терцијарни третман</a:t>
              </a:r>
              <a:endParaRPr lang="en-US" sz="1200" kern="1200">
                <a:latin typeface="+mj-lt"/>
              </a:endParaRPr>
            </a:p>
          </p:txBody>
        </p:sp>
        <p:sp>
          <p:nvSpPr>
            <p:cNvPr id="18" name="Shape 17"/>
            <p:cNvSpPr/>
            <p:nvPr/>
          </p:nvSpPr>
          <p:spPr>
            <a:xfrm>
              <a:off x="1752600" y="3057905"/>
              <a:ext cx="2133600" cy="1799845"/>
            </a:xfrm>
            <a:prstGeom prst="leftCircularArrow">
              <a:avLst>
                <a:gd name="adj1" fmla="val 3114"/>
                <a:gd name="adj2" fmla="val 382842"/>
                <a:gd name="adj3" fmla="val 1731751"/>
                <a:gd name="adj4" fmla="val 8968035"/>
                <a:gd name="adj5" fmla="val 3633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1582167" y="4183795"/>
              <a:ext cx="1024109" cy="407254"/>
            </a:xfrm>
            <a:custGeom>
              <a:avLst/>
              <a:gdLst>
                <a:gd name="connsiteX0" fmla="*/ 0 w 1024109"/>
                <a:gd name="connsiteY0" fmla="*/ 40725 h 407254"/>
                <a:gd name="connsiteX1" fmla="*/ 11928 w 1024109"/>
                <a:gd name="connsiteY1" fmla="*/ 11928 h 407254"/>
                <a:gd name="connsiteX2" fmla="*/ 40725 w 1024109"/>
                <a:gd name="connsiteY2" fmla="*/ 0 h 407254"/>
                <a:gd name="connsiteX3" fmla="*/ 983384 w 1024109"/>
                <a:gd name="connsiteY3" fmla="*/ 0 h 407254"/>
                <a:gd name="connsiteX4" fmla="*/ 1012181 w 1024109"/>
                <a:gd name="connsiteY4" fmla="*/ 11928 h 407254"/>
                <a:gd name="connsiteX5" fmla="*/ 1024109 w 1024109"/>
                <a:gd name="connsiteY5" fmla="*/ 40725 h 407254"/>
                <a:gd name="connsiteX6" fmla="*/ 1024109 w 1024109"/>
                <a:gd name="connsiteY6" fmla="*/ 366529 h 407254"/>
                <a:gd name="connsiteX7" fmla="*/ 1012181 w 1024109"/>
                <a:gd name="connsiteY7" fmla="*/ 395326 h 407254"/>
                <a:gd name="connsiteX8" fmla="*/ 983384 w 1024109"/>
                <a:gd name="connsiteY8" fmla="*/ 407254 h 407254"/>
                <a:gd name="connsiteX9" fmla="*/ 40725 w 1024109"/>
                <a:gd name="connsiteY9" fmla="*/ 407254 h 407254"/>
                <a:gd name="connsiteX10" fmla="*/ 11928 w 1024109"/>
                <a:gd name="connsiteY10" fmla="*/ 395326 h 407254"/>
                <a:gd name="connsiteX11" fmla="*/ 0 w 1024109"/>
                <a:gd name="connsiteY11" fmla="*/ 366529 h 407254"/>
                <a:gd name="connsiteX12" fmla="*/ 0 w 1024109"/>
                <a:gd name="connsiteY12" fmla="*/ 40725 h 40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4109" h="407254">
                  <a:moveTo>
                    <a:pt x="0" y="40725"/>
                  </a:moveTo>
                  <a:cubicBezTo>
                    <a:pt x="0" y="29924"/>
                    <a:pt x="4291" y="19565"/>
                    <a:pt x="11928" y="11928"/>
                  </a:cubicBezTo>
                  <a:cubicBezTo>
                    <a:pt x="19565" y="4291"/>
                    <a:pt x="29924" y="0"/>
                    <a:pt x="40725" y="0"/>
                  </a:cubicBezTo>
                  <a:lnTo>
                    <a:pt x="983384" y="0"/>
                  </a:lnTo>
                  <a:cubicBezTo>
                    <a:pt x="994185" y="0"/>
                    <a:pt x="1004544" y="4291"/>
                    <a:pt x="1012181" y="11928"/>
                  </a:cubicBezTo>
                  <a:cubicBezTo>
                    <a:pt x="1019818" y="19565"/>
                    <a:pt x="1024109" y="29924"/>
                    <a:pt x="1024109" y="40725"/>
                  </a:cubicBezTo>
                  <a:lnTo>
                    <a:pt x="1024109" y="366529"/>
                  </a:lnTo>
                  <a:cubicBezTo>
                    <a:pt x="1024109" y="377330"/>
                    <a:pt x="1019818" y="387689"/>
                    <a:pt x="1012181" y="395326"/>
                  </a:cubicBezTo>
                  <a:cubicBezTo>
                    <a:pt x="1004544" y="402963"/>
                    <a:pt x="994185" y="407254"/>
                    <a:pt x="983384" y="407254"/>
                  </a:cubicBezTo>
                  <a:lnTo>
                    <a:pt x="40725" y="407254"/>
                  </a:lnTo>
                  <a:cubicBezTo>
                    <a:pt x="29924" y="407254"/>
                    <a:pt x="19565" y="402963"/>
                    <a:pt x="11928" y="395326"/>
                  </a:cubicBezTo>
                  <a:cubicBezTo>
                    <a:pt x="4291" y="387689"/>
                    <a:pt x="0" y="377330"/>
                    <a:pt x="0" y="366529"/>
                  </a:cubicBezTo>
                  <a:lnTo>
                    <a:pt x="0" y="4072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788" tIns="27168" rIns="34788" bIns="271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200" b="1" kern="1200">
                  <a:latin typeface="+mj-lt"/>
                </a:rPr>
                <a:t>Примарни третман</a:t>
              </a:r>
              <a:endParaRPr lang="en-US" sz="1200" kern="1200">
                <a:latin typeface="+mj-lt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4463909" y="2753105"/>
              <a:ext cx="1024109" cy="407254"/>
            </a:xfrm>
            <a:custGeom>
              <a:avLst/>
              <a:gdLst>
                <a:gd name="connsiteX0" fmla="*/ 0 w 1024109"/>
                <a:gd name="connsiteY0" fmla="*/ 40725 h 407254"/>
                <a:gd name="connsiteX1" fmla="*/ 11928 w 1024109"/>
                <a:gd name="connsiteY1" fmla="*/ 11928 h 407254"/>
                <a:gd name="connsiteX2" fmla="*/ 40725 w 1024109"/>
                <a:gd name="connsiteY2" fmla="*/ 0 h 407254"/>
                <a:gd name="connsiteX3" fmla="*/ 983384 w 1024109"/>
                <a:gd name="connsiteY3" fmla="*/ 0 h 407254"/>
                <a:gd name="connsiteX4" fmla="*/ 1012181 w 1024109"/>
                <a:gd name="connsiteY4" fmla="*/ 11928 h 407254"/>
                <a:gd name="connsiteX5" fmla="*/ 1024109 w 1024109"/>
                <a:gd name="connsiteY5" fmla="*/ 40725 h 407254"/>
                <a:gd name="connsiteX6" fmla="*/ 1024109 w 1024109"/>
                <a:gd name="connsiteY6" fmla="*/ 366529 h 407254"/>
                <a:gd name="connsiteX7" fmla="*/ 1012181 w 1024109"/>
                <a:gd name="connsiteY7" fmla="*/ 395326 h 407254"/>
                <a:gd name="connsiteX8" fmla="*/ 983384 w 1024109"/>
                <a:gd name="connsiteY8" fmla="*/ 407254 h 407254"/>
                <a:gd name="connsiteX9" fmla="*/ 40725 w 1024109"/>
                <a:gd name="connsiteY9" fmla="*/ 407254 h 407254"/>
                <a:gd name="connsiteX10" fmla="*/ 11928 w 1024109"/>
                <a:gd name="connsiteY10" fmla="*/ 395326 h 407254"/>
                <a:gd name="connsiteX11" fmla="*/ 0 w 1024109"/>
                <a:gd name="connsiteY11" fmla="*/ 366529 h 407254"/>
                <a:gd name="connsiteX12" fmla="*/ 0 w 1024109"/>
                <a:gd name="connsiteY12" fmla="*/ 40725 h 40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4109" h="407254">
                  <a:moveTo>
                    <a:pt x="0" y="40725"/>
                  </a:moveTo>
                  <a:cubicBezTo>
                    <a:pt x="0" y="29924"/>
                    <a:pt x="4291" y="19565"/>
                    <a:pt x="11928" y="11928"/>
                  </a:cubicBezTo>
                  <a:cubicBezTo>
                    <a:pt x="19565" y="4291"/>
                    <a:pt x="29924" y="0"/>
                    <a:pt x="40725" y="0"/>
                  </a:cubicBezTo>
                  <a:lnTo>
                    <a:pt x="983384" y="0"/>
                  </a:lnTo>
                  <a:cubicBezTo>
                    <a:pt x="994185" y="0"/>
                    <a:pt x="1004544" y="4291"/>
                    <a:pt x="1012181" y="11928"/>
                  </a:cubicBezTo>
                  <a:cubicBezTo>
                    <a:pt x="1019818" y="19565"/>
                    <a:pt x="1024109" y="29924"/>
                    <a:pt x="1024109" y="40725"/>
                  </a:cubicBezTo>
                  <a:lnTo>
                    <a:pt x="1024109" y="366529"/>
                  </a:lnTo>
                  <a:cubicBezTo>
                    <a:pt x="1024109" y="377330"/>
                    <a:pt x="1019818" y="387689"/>
                    <a:pt x="1012181" y="395326"/>
                  </a:cubicBezTo>
                  <a:cubicBezTo>
                    <a:pt x="1004544" y="402963"/>
                    <a:pt x="994185" y="407254"/>
                    <a:pt x="983384" y="407254"/>
                  </a:cubicBezTo>
                  <a:lnTo>
                    <a:pt x="40725" y="407254"/>
                  </a:lnTo>
                  <a:cubicBezTo>
                    <a:pt x="29924" y="407254"/>
                    <a:pt x="19565" y="402963"/>
                    <a:pt x="11928" y="395326"/>
                  </a:cubicBezTo>
                  <a:cubicBezTo>
                    <a:pt x="4291" y="387689"/>
                    <a:pt x="0" y="377330"/>
                    <a:pt x="0" y="366529"/>
                  </a:cubicBezTo>
                  <a:lnTo>
                    <a:pt x="0" y="4072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788" tIns="27168" rIns="34788" bIns="271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200" b="1" kern="1200">
                  <a:latin typeface="+mj-lt"/>
                </a:rPr>
                <a:t>Секундарни третман</a:t>
              </a:r>
              <a:endParaRPr lang="en-US" sz="1200" kern="1200">
                <a:latin typeface="+mj-lt"/>
              </a:endParaRPr>
            </a:p>
          </p:txBody>
        </p:sp>
      </p:grpSp>
      <p:sp>
        <p:nvSpPr>
          <p:cNvPr id="26" name="Shape 25"/>
          <p:cNvSpPr/>
          <p:nvPr/>
        </p:nvSpPr>
        <p:spPr>
          <a:xfrm flipV="1">
            <a:off x="4800600" y="2495550"/>
            <a:ext cx="2133600" cy="1752600"/>
          </a:xfrm>
          <a:prstGeom prst="leftCircularArrow">
            <a:avLst>
              <a:gd name="adj1" fmla="val 3114"/>
              <a:gd name="adj2" fmla="val 382842"/>
              <a:gd name="adj3" fmla="val 1731751"/>
              <a:gd name="adj4" fmla="val 8968035"/>
              <a:gd name="adj5" fmla="val 363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14350"/>
          </a:xfrm>
        </p:spPr>
        <p:txBody>
          <a:bodyPr>
            <a:noAutofit/>
          </a:bodyPr>
          <a:lstStyle/>
          <a:p>
            <a:pPr algn="ctr"/>
            <a:r>
              <a:rPr lang="sr-Cyrl-RS" sz="3200" dirty="0">
                <a:solidFill>
                  <a:schemeClr val="tx1"/>
                </a:solidFill>
              </a:rPr>
              <a:t>Хидраулички</a:t>
            </a:r>
            <a:r>
              <a:rPr lang="sr-Cyrl-RS" sz="3200" dirty="0"/>
              <a:t> </a:t>
            </a:r>
            <a:r>
              <a:rPr lang="sr-Cyrl-RS" sz="3200" dirty="0">
                <a:solidFill>
                  <a:schemeClr val="tx1"/>
                </a:solidFill>
              </a:rPr>
              <a:t>профил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3150"/>
            <a:ext cx="8229600" cy="144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RS" sz="1400" b="1">
                <a:latin typeface="+mj-lt"/>
              </a:rPr>
              <a:t>Задаци хидрауличког прорачуна постројења за пречишћавање:</a:t>
            </a:r>
            <a:endParaRPr lang="en-US" sz="1400" b="1">
              <a:latin typeface="+mj-lt"/>
            </a:endParaRPr>
          </a:p>
          <a:p>
            <a:r>
              <a:rPr lang="sr-Cyrl-RS" sz="1400">
                <a:latin typeface="+mj-lt"/>
              </a:rPr>
              <a:t>Висински распоред објеката постројења</a:t>
            </a:r>
          </a:p>
          <a:p>
            <a:r>
              <a:rPr lang="ru-RU" sz="1400">
                <a:latin typeface="+mj-lt"/>
              </a:rPr>
              <a:t>Пијезометарска линија кроз објекте и цевоводе ППОВ</a:t>
            </a:r>
            <a:endParaRPr lang="sr-Cyrl-RS" sz="1400">
              <a:latin typeface="+mj-lt"/>
            </a:endParaRPr>
          </a:p>
          <a:p>
            <a:r>
              <a:rPr lang="sr-Cyrl-RS" sz="1400">
                <a:latin typeface="+mj-lt"/>
              </a:rPr>
              <a:t>Напор и капацитет пумпи</a:t>
            </a:r>
          </a:p>
          <a:p>
            <a:r>
              <a:rPr lang="sr-Cyrl-RS" sz="1400">
                <a:latin typeface="+mj-lt"/>
              </a:rPr>
              <a:t>Заштита од плављења локације</a:t>
            </a:r>
          </a:p>
          <a:p>
            <a:pPr>
              <a:buNone/>
            </a:pPr>
            <a:r>
              <a:rPr lang="sr-Cyrl-RS" sz="1400" b="1">
                <a:latin typeface="+mj-lt"/>
              </a:rPr>
              <a:t>Пре </a:t>
            </a:r>
            <a:r>
              <a:rPr lang="ru-RU" sz="1400" b="1">
                <a:latin typeface="+mj-lt"/>
              </a:rPr>
              <a:t>прорачуна хидрауличког профила ППОВ морају се дефинисати</a:t>
            </a:r>
            <a:r>
              <a:rPr lang="sr-Cyrl-RS" sz="1400" b="1">
                <a:latin typeface="+mj-lt"/>
              </a:rPr>
              <a:t>:</a:t>
            </a:r>
          </a:p>
          <a:p>
            <a:r>
              <a:rPr lang="ru-RU" sz="1400">
                <a:latin typeface="+mj-lt"/>
              </a:rPr>
              <a:t>Реципијент и хидраулички услови на месту испуштања </a:t>
            </a:r>
            <a:r>
              <a:rPr lang="sr-Cyrl-RS" sz="1400">
                <a:latin typeface="+mj-lt"/>
              </a:rPr>
              <a:t>ефлуента</a:t>
            </a:r>
          </a:p>
          <a:p>
            <a:r>
              <a:rPr lang="ru-RU" sz="1400">
                <a:latin typeface="+mj-lt"/>
              </a:rPr>
              <a:t>Распоред објеката и инфраструктуре на ППОВ у основи</a:t>
            </a:r>
          </a:p>
          <a:p>
            <a:r>
              <a:rPr lang="ru-RU" sz="1400">
                <a:latin typeface="+mj-lt"/>
              </a:rPr>
              <a:t>Трасе спољних технолошких цевовода и канала између објеката ППОВ</a:t>
            </a:r>
          </a:p>
          <a:p>
            <a:r>
              <a:rPr lang="ru-RU" sz="1400">
                <a:latin typeface="+mj-lt"/>
              </a:rPr>
              <a:t>Пречници везних цевовода и димензије канала</a:t>
            </a:r>
            <a:endParaRPr lang="sr-Cyrl-RS" sz="14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8277" y="628651"/>
            <a:ext cx="3787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>
                <a:latin typeface="+mj-lt"/>
              </a:rPr>
              <a:t>Хидраулички прорачун линије воде</a:t>
            </a:r>
            <a:endParaRPr lang="en-US" b="1">
              <a:latin typeface="+mj-lt"/>
            </a:endParaRPr>
          </a:p>
          <a:p>
            <a:endParaRPr lang="en-US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3867150"/>
            <a:ext cx="2362200" cy="10156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1500">
                <a:solidFill>
                  <a:srgbClr val="FF0000"/>
                </a:solidFill>
                <a:latin typeface="+mj-lt"/>
              </a:rPr>
              <a:t>Резултати хидрауличког прорачуна приказују се на </a:t>
            </a:r>
            <a:r>
              <a:rPr lang="sr-Cyrl-RS" sz="1500" b="1">
                <a:solidFill>
                  <a:srgbClr val="FF0000"/>
                </a:solidFill>
                <a:latin typeface="+mj-lt"/>
              </a:rPr>
              <a:t>хидрауличком профилу постројења.</a:t>
            </a:r>
            <a:endParaRPr lang="en-US" sz="150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14387" y="971551"/>
            <a:ext cx="7643813" cy="1421606"/>
            <a:chOff x="990600" y="4962525"/>
            <a:chExt cx="8496354" cy="1895475"/>
          </a:xfrm>
        </p:grpSpPr>
        <p:pic>
          <p:nvPicPr>
            <p:cNvPr id="7" name="Picture 6" descr="хпрофил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4962525"/>
              <a:ext cx="7115175" cy="1895475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8305800" y="6172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24800" y="5791200"/>
              <a:ext cx="1562154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CS" sz="1600" b="1">
                  <a:solidFill>
                    <a:srgbClr val="0070C0"/>
                  </a:solidFill>
                  <a:latin typeface="+mj-lt"/>
                </a:rPr>
                <a:t>реципијент</a:t>
              </a:r>
              <a:endParaRPr lang="en-US" sz="1600" b="1">
                <a:solidFill>
                  <a:srgbClr val="0070C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sr-Cyrl-CS" sz="2800" dirty="0">
                <a:solidFill>
                  <a:schemeClr val="tx1"/>
                </a:solidFill>
              </a:rPr>
              <a:t>Хидраулички губици на постројењу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1" y="3562350"/>
            <a:ext cx="4114799" cy="1016000"/>
            <a:chOff x="228601" y="3562350"/>
            <a:chExt cx="4571999" cy="1016000"/>
          </a:xfrm>
        </p:grpSpPr>
        <p:pic>
          <p:nvPicPr>
            <p:cNvPr id="11" name="Picture 10" descr="gub.jpg"/>
            <p:cNvPicPr>
              <a:picLocks noChangeAspect="1"/>
            </p:cNvPicPr>
            <p:nvPr/>
          </p:nvPicPr>
          <p:blipFill>
            <a:blip r:embed="rId2" cstate="print"/>
            <a:srcRect l="5365" t="79167" r="63734"/>
            <a:stretch>
              <a:fillRect/>
            </a:stretch>
          </p:blipFill>
          <p:spPr>
            <a:xfrm>
              <a:off x="2133600" y="3943350"/>
              <a:ext cx="1219200" cy="635000"/>
            </a:xfrm>
            <a:prstGeom prst="rect">
              <a:avLst/>
            </a:prstGeom>
          </p:spPr>
        </p:pic>
        <p:pic>
          <p:nvPicPr>
            <p:cNvPr id="10" name="Picture 9" descr="gub.jpg"/>
            <p:cNvPicPr>
              <a:picLocks noChangeAspect="1"/>
            </p:cNvPicPr>
            <p:nvPr/>
          </p:nvPicPr>
          <p:blipFill>
            <a:blip r:embed="rId2" cstate="print"/>
            <a:srcRect l="7959" t="12879" r="21030" b="69886"/>
            <a:stretch>
              <a:fillRect/>
            </a:stretch>
          </p:blipFill>
          <p:spPr>
            <a:xfrm>
              <a:off x="2286000" y="3562350"/>
              <a:ext cx="2514600" cy="4914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28601" y="3638550"/>
              <a:ext cx="1882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>
                  <a:latin typeface="+mj-lt"/>
                </a:rPr>
                <a:t>Линијски губици:</a:t>
              </a:r>
              <a:endParaRPr lang="en-US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601" y="4000500"/>
              <a:ext cx="182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>
                  <a:latin typeface="+mj-lt"/>
                </a:rPr>
                <a:t>Локални губици:</a:t>
              </a:r>
              <a:endParaRPr lang="en-US">
                <a:latin typeface="+mj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72543" y="4572000"/>
            <a:ext cx="539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>
                <a:latin typeface="+mj-lt"/>
              </a:rPr>
              <a:t>Локални губици су доминантни у односу на линијске</a:t>
            </a:r>
            <a:endParaRPr lang="en-US">
              <a:latin typeface="+mj-lt"/>
            </a:endParaRPr>
          </a:p>
        </p:txBody>
      </p:sp>
      <p:graphicFrame>
        <p:nvGraphicFramePr>
          <p:cNvPr id="23" name="Diagram 22"/>
          <p:cNvGraphicFramePr/>
          <p:nvPr/>
        </p:nvGraphicFramePr>
        <p:xfrm>
          <a:off x="1066800" y="971550"/>
          <a:ext cx="7010400" cy="247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214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9100"/>
          </a:xfrm>
        </p:spPr>
        <p:txBody>
          <a:bodyPr>
            <a:noAutofit/>
          </a:bodyPr>
          <a:lstStyle/>
          <a:p>
            <a:pPr algn="ctr"/>
            <a:r>
              <a:rPr lang="sr-Cyrl-CS" sz="2800" dirty="0">
                <a:solidFill>
                  <a:schemeClr val="tx1"/>
                </a:solidFill>
              </a:rPr>
              <a:t>Критеријуми за прорачун хидрауличког профила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jednol.jpg"/>
          <p:cNvPicPr>
            <a:picLocks noChangeAspect="1"/>
          </p:cNvPicPr>
          <p:nvPr/>
        </p:nvPicPr>
        <p:blipFill>
          <a:blip r:embed="rId2" cstate="print"/>
          <a:srcRect b="48768"/>
          <a:stretch>
            <a:fillRect/>
          </a:stretch>
        </p:blipFill>
        <p:spPr>
          <a:xfrm>
            <a:off x="533400" y="3657600"/>
            <a:ext cx="1981200" cy="1485900"/>
          </a:xfrm>
          <a:prstGeom prst="rect">
            <a:avLst/>
          </a:prstGeom>
        </p:spPr>
      </p:pic>
      <p:pic>
        <p:nvPicPr>
          <p:cNvPr id="5" name="Picture 4" descr="jednol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2438400" y="3693319"/>
            <a:ext cx="1743710" cy="1450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3371850"/>
            <a:ext cx="204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>
                <a:latin typeface="+mj-lt"/>
              </a:rPr>
              <a:t>Једнолико течење</a:t>
            </a:r>
            <a:endParaRPr lang="en-US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1" y="3371850"/>
            <a:ext cx="222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>
                <a:latin typeface="+mj-lt"/>
              </a:rPr>
              <a:t>Неједнолико течење</a:t>
            </a:r>
            <a:endParaRPr lang="en-US" dirty="0">
              <a:latin typeface="+mj-lt"/>
            </a:endParaRPr>
          </a:p>
        </p:txBody>
      </p:sp>
      <p:pic>
        <p:nvPicPr>
          <p:cNvPr id="9" name="Picture 8" descr="20190920_131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714750"/>
            <a:ext cx="2667000" cy="127158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514350"/>
            <a:ext cx="8839200" cy="3048000"/>
            <a:chOff x="152400" y="571500"/>
            <a:chExt cx="8839200" cy="3048000"/>
          </a:xfrm>
        </p:grpSpPr>
        <p:graphicFrame>
          <p:nvGraphicFramePr>
            <p:cNvPr id="11" name="Diagram 10"/>
            <p:cNvGraphicFramePr/>
            <p:nvPr/>
          </p:nvGraphicFramePr>
          <p:xfrm>
            <a:off x="152400" y="571500"/>
            <a:ext cx="8839200" cy="3048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3048000" y="2857500"/>
              <a:ext cx="606256" cy="36933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+mj-lt"/>
                </a:rPr>
                <a:t>Q</a:t>
              </a:r>
              <a:r>
                <a:rPr lang="en-US" i="1" baseline="-25000">
                  <a:latin typeface="+mj-lt"/>
                </a:rPr>
                <a:t>max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29201" y="2857500"/>
              <a:ext cx="574196" cy="36933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+mj-lt"/>
                </a:rPr>
                <a:t>Q</a:t>
              </a:r>
              <a:r>
                <a:rPr lang="en-US" i="1" baseline="-25000">
                  <a:latin typeface="+mj-lt"/>
                </a:rPr>
                <a:t>min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66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52550"/>
            <a:ext cx="7315200" cy="400050"/>
          </a:xfrm>
        </p:spPr>
        <p:txBody>
          <a:bodyPr>
            <a:noAutofit/>
          </a:bodyPr>
          <a:lstStyle/>
          <a:p>
            <a:r>
              <a:rPr lang="sr-Cyrl-RS" sz="2400" b="1">
                <a:solidFill>
                  <a:schemeClr val="tx1"/>
                </a:solidFill>
              </a:rPr>
              <a:t>Специфични хидраулички аспекти појединих објеката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514350"/>
            <a:ext cx="8686800" cy="4695230"/>
            <a:chOff x="457200" y="514350"/>
            <a:chExt cx="8686800" cy="4695230"/>
          </a:xfrm>
        </p:grpSpPr>
        <p:sp>
          <p:nvSpPr>
            <p:cNvPr id="4" name="TextBox 3"/>
            <p:cNvSpPr txBox="1"/>
            <p:nvPr/>
          </p:nvSpPr>
          <p:spPr>
            <a:xfrm>
              <a:off x="3810001" y="514350"/>
              <a:ext cx="12815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400">
                  <a:latin typeface="+mj-lt"/>
                </a:rPr>
                <a:t>Решетке</a:t>
              </a:r>
              <a:endParaRPr lang="en-US" sz="240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" y="1126450"/>
              <a:ext cx="4648200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sr-Cyrl-RS">
                  <a:latin typeface="+mj-lt"/>
                </a:rPr>
                <a:t> П</a:t>
              </a:r>
              <a:r>
                <a:rPr lang="en-GB" err="1">
                  <a:latin typeface="+mj-lt"/>
                </a:rPr>
                <a:t>рви</a:t>
              </a:r>
              <a:r>
                <a:rPr lang="en-GB">
                  <a:latin typeface="+mj-lt"/>
                </a:rPr>
                <a:t> </a:t>
              </a:r>
              <a:r>
                <a:rPr lang="en-GB" err="1">
                  <a:latin typeface="+mj-lt"/>
                </a:rPr>
                <a:t>објекат</a:t>
              </a:r>
              <a:r>
                <a:rPr lang="sr-Cyrl-RS">
                  <a:latin typeface="+mj-lt"/>
                </a:rPr>
                <a:t> на </a:t>
              </a:r>
              <a:r>
                <a:rPr lang="en-GB">
                  <a:latin typeface="+mj-lt"/>
                </a:rPr>
                <a:t>ППОВ</a:t>
              </a:r>
              <a:endParaRPr lang="en-US">
                <a:latin typeface="+mj-lt"/>
              </a:endParaRP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sr-Cyrl-RS">
                  <a:latin typeface="+mj-lt"/>
                </a:rPr>
                <a:t> </a:t>
              </a:r>
              <a:r>
                <a:rPr lang="en-GB" err="1">
                  <a:latin typeface="+mj-lt"/>
                </a:rPr>
                <a:t>Решетка</a:t>
              </a:r>
              <a:r>
                <a:rPr lang="en-GB">
                  <a:latin typeface="+mj-lt"/>
                </a:rPr>
                <a:t> </a:t>
              </a:r>
              <a:r>
                <a:rPr lang="en-GB" err="1">
                  <a:latin typeface="+mj-lt"/>
                </a:rPr>
                <a:t>се</a:t>
              </a:r>
              <a:r>
                <a:rPr lang="en-GB">
                  <a:latin typeface="+mj-lt"/>
                </a:rPr>
                <a:t> </a:t>
              </a:r>
              <a:r>
                <a:rPr lang="en-GB" err="1">
                  <a:latin typeface="+mj-lt"/>
                </a:rPr>
                <a:t>поставља</a:t>
              </a:r>
              <a:r>
                <a:rPr lang="en-GB">
                  <a:latin typeface="+mj-lt"/>
                </a:rPr>
                <a:t> у </a:t>
              </a:r>
              <a:r>
                <a:rPr lang="en-GB" err="1">
                  <a:latin typeface="+mj-lt"/>
                </a:rPr>
                <a:t>отворени</a:t>
              </a:r>
              <a:r>
                <a:rPr lang="en-GB">
                  <a:latin typeface="+mj-lt"/>
                </a:rPr>
                <a:t> </a:t>
              </a:r>
              <a:r>
                <a:rPr lang="en-GB" err="1">
                  <a:latin typeface="+mj-lt"/>
                </a:rPr>
                <a:t>канал</a:t>
              </a:r>
              <a:r>
                <a:rPr lang="en-GB">
                  <a:latin typeface="+mj-lt"/>
                </a:rPr>
                <a:t> и </a:t>
              </a:r>
              <a:r>
                <a:rPr lang="en-GB" err="1">
                  <a:latin typeface="+mj-lt"/>
                </a:rPr>
                <a:t>састоји</a:t>
              </a:r>
              <a:r>
                <a:rPr lang="en-GB">
                  <a:latin typeface="+mj-lt"/>
                </a:rPr>
                <a:t> </a:t>
              </a:r>
              <a:r>
                <a:rPr lang="en-GB" err="1">
                  <a:latin typeface="+mj-lt"/>
                </a:rPr>
                <a:t>се</a:t>
              </a:r>
              <a:r>
                <a:rPr lang="en-GB">
                  <a:latin typeface="+mj-lt"/>
                </a:rPr>
                <a:t> </a:t>
              </a:r>
              <a:r>
                <a:rPr lang="en-GB" err="1">
                  <a:latin typeface="+mj-lt"/>
                </a:rPr>
                <a:t>од</a:t>
              </a:r>
              <a:r>
                <a:rPr lang="en-GB">
                  <a:latin typeface="+mj-lt"/>
                </a:rPr>
                <a:t> </a:t>
              </a:r>
              <a:r>
                <a:rPr lang="en-GB" err="1">
                  <a:latin typeface="+mj-lt"/>
                </a:rPr>
                <a:t>паралелних</a:t>
              </a:r>
              <a:r>
                <a:rPr lang="en-GB">
                  <a:latin typeface="+mj-lt"/>
                </a:rPr>
                <a:t> шипки</a:t>
              </a:r>
              <a:endParaRPr lang="sr-Cyrl-RS">
                <a:latin typeface="+mj-lt"/>
              </a:endParaRP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sr-Cyrl-RS">
                  <a:latin typeface="+mj-lt"/>
                </a:rPr>
                <a:t> Хидраулички губитак кроз решетку у експлоатацији зависи од карактеристика отпадне воде и система чишћења и увек је већи од губитка кроз чисту решетку.</a:t>
              </a: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sr-Cyrl-RS">
                  <a:latin typeface="+mj-lt"/>
                </a:rPr>
                <a:t> Аутоматско чишћење</a:t>
              </a:r>
            </a:p>
            <a:p>
              <a:endParaRPr lang="en-US">
                <a:latin typeface="+mj-lt"/>
              </a:endParaRPr>
            </a:p>
          </p:txBody>
        </p:sp>
        <p:pic>
          <p:nvPicPr>
            <p:cNvPr id="17" name="Picture 16" descr="resetka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00" y="914400"/>
              <a:ext cx="2209800" cy="312990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810000" y="4286250"/>
              <a:ext cx="533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b="1">
                  <a:solidFill>
                    <a:srgbClr val="FF0000"/>
                  </a:solidFill>
                  <a:latin typeface="+mj-lt"/>
                </a:rPr>
                <a:t>Максимални губитак на решеткама (</a:t>
              </a:r>
              <a:r>
                <a:rPr lang="en-US" b="1">
                  <a:solidFill>
                    <a:srgbClr val="FF0000"/>
                  </a:solidFill>
                  <a:latin typeface="+mj-lt"/>
                </a:rPr>
                <a:t>Huber </a:t>
              </a:r>
              <a:r>
                <a:rPr lang="sr-Cyrl-RS" b="1">
                  <a:solidFill>
                    <a:srgbClr val="FF0000"/>
                  </a:solidFill>
                  <a:latin typeface="+mj-lt"/>
                </a:rPr>
                <a:t>решетке</a:t>
              </a:r>
              <a:r>
                <a:rPr lang="sr-Cyrl-CS" b="1">
                  <a:solidFill>
                    <a:srgbClr val="FF0000"/>
                  </a:solidFill>
                  <a:latin typeface="+mj-lt"/>
                </a:rPr>
                <a:t>) износи 15 </a:t>
              </a:r>
              <a:r>
                <a:rPr lang="en-US" b="1">
                  <a:solidFill>
                    <a:srgbClr val="FF0000"/>
                  </a:solidFill>
                  <a:latin typeface="+mj-lt"/>
                </a:rPr>
                <a:t>cm</a:t>
              </a:r>
            </a:p>
            <a:p>
              <a:endParaRPr lang="en-US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4248150"/>
              <a:ext cx="29760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 err="1">
                  <a:latin typeface="+mj-lt"/>
                </a:rPr>
                <a:t>v</a:t>
              </a:r>
              <a:r>
                <a:rPr lang="en-US" sz="1600" baseline="-25000" dirty="0" err="1">
                  <a:latin typeface="+mj-lt"/>
                </a:rPr>
                <a:t>max</a:t>
              </a:r>
              <a:r>
                <a:rPr lang="sr-Cyrl-RS" sz="1600" baseline="-25000" dirty="0">
                  <a:latin typeface="+mj-lt"/>
                </a:rPr>
                <a:t> </a:t>
              </a:r>
              <a:r>
                <a:rPr lang="en-US" sz="1600" dirty="0">
                  <a:latin typeface="+mj-lt"/>
                </a:rPr>
                <a:t>&lt; </a:t>
              </a:r>
              <a:r>
                <a:rPr lang="sr-Cyrl-RS" sz="1600" dirty="0">
                  <a:latin typeface="+mj-lt"/>
                </a:rPr>
                <a:t> </a:t>
              </a:r>
              <a:r>
                <a:rPr lang="en-US" sz="1600" dirty="0">
                  <a:latin typeface="+mj-lt"/>
                </a:rPr>
                <a:t>0,8-1,0 m/s (1,5 m/s </a:t>
              </a:r>
              <a:r>
                <a:rPr lang="sr-Cyrl-RS" sz="1600" dirty="0">
                  <a:latin typeface="+mj-lt"/>
                </a:rPr>
                <a:t>киша</a:t>
              </a:r>
              <a:r>
                <a:rPr lang="en-US" sz="1600" dirty="0">
                  <a:latin typeface="+mj-lt"/>
                </a:rPr>
                <a:t>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1" y="4514850"/>
              <a:ext cx="12932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 err="1">
                  <a:latin typeface="+mj-lt"/>
                </a:rPr>
                <a:t>v</a:t>
              </a:r>
              <a:r>
                <a:rPr lang="en-US" sz="1600" baseline="-25000" dirty="0" err="1">
                  <a:latin typeface="+mj-lt"/>
                </a:rPr>
                <a:t>min</a:t>
              </a:r>
              <a:r>
                <a:rPr lang="sr-Cyrl-RS" sz="1600" baseline="-25000" dirty="0">
                  <a:latin typeface="+mj-lt"/>
                </a:rPr>
                <a:t> </a:t>
              </a:r>
              <a:r>
                <a:rPr lang="en-US" sz="1600" dirty="0">
                  <a:latin typeface="+mj-lt"/>
                </a:rPr>
                <a:t>=</a:t>
              </a:r>
              <a:r>
                <a:rPr lang="sr-Cyrl-RS" sz="1600" dirty="0">
                  <a:latin typeface="+mj-lt"/>
                </a:rPr>
                <a:t> </a:t>
              </a:r>
              <a:r>
                <a:rPr lang="en-US" sz="1600" dirty="0">
                  <a:latin typeface="+mj-lt"/>
                </a:rPr>
                <a:t>0,5 m/s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T.jpg"/>
          <p:cNvPicPr>
            <a:picLocks noChangeAspect="1"/>
          </p:cNvPicPr>
          <p:nvPr/>
        </p:nvPicPr>
        <p:blipFill>
          <a:blip r:embed="rId2" cstate="print"/>
          <a:srcRect t="48109"/>
          <a:stretch>
            <a:fillRect/>
          </a:stretch>
        </p:blipFill>
        <p:spPr>
          <a:xfrm>
            <a:off x="2743201" y="2114550"/>
            <a:ext cx="1828799" cy="1568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800" dirty="0">
                <a:solidFill>
                  <a:schemeClr val="tx1"/>
                </a:solidFill>
              </a:rPr>
              <a:t>Кружни таложници са радијалним током воде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PT.jpg"/>
          <p:cNvPicPr>
            <a:picLocks noChangeAspect="1"/>
          </p:cNvPicPr>
          <p:nvPr/>
        </p:nvPicPr>
        <p:blipFill>
          <a:blip r:embed="rId2" cstate="print"/>
          <a:srcRect b="58392"/>
          <a:stretch>
            <a:fillRect/>
          </a:stretch>
        </p:blipFill>
        <p:spPr>
          <a:xfrm>
            <a:off x="685801" y="2278077"/>
            <a:ext cx="1676399" cy="1257300"/>
          </a:xfrm>
          <a:prstGeom prst="rect">
            <a:avLst/>
          </a:prstGeom>
        </p:spPr>
      </p:pic>
      <p:pic>
        <p:nvPicPr>
          <p:cNvPr id="6" name="Picture 5" descr="20190920_131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650422"/>
            <a:ext cx="5181600" cy="1493078"/>
          </a:xfrm>
          <a:prstGeom prst="rect">
            <a:avLst/>
          </a:prstGeom>
        </p:spPr>
      </p:pic>
      <p:pic>
        <p:nvPicPr>
          <p:cNvPr id="9" name="Picture 8" descr="баѕентомс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1" y="3650422"/>
            <a:ext cx="2590800" cy="1371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1657350"/>
          </a:xfrm>
        </p:spPr>
        <p:txBody>
          <a:bodyPr>
            <a:normAutofit fontScale="92500" lnSpcReduction="10000"/>
          </a:bodyPr>
          <a:lstStyle/>
          <a:p>
            <a:r>
              <a:rPr lang="sr-Cyrl-RS" sz="1800" dirty="0">
                <a:latin typeface="+mj-lt"/>
              </a:rPr>
              <a:t>Бетонски базен, брзина тока веома мала </a:t>
            </a:r>
            <a:r>
              <a:rPr lang="sr-Cyrl-RS" sz="1800" dirty="0">
                <a:latin typeface="+mj-lt"/>
                <a:sym typeface="Wingdings" pitchFamily="2" charset="2"/>
              </a:rPr>
              <a:t></a:t>
            </a:r>
            <a:r>
              <a:rPr lang="en-US" sz="1800" dirty="0">
                <a:latin typeface="+mj-lt"/>
                <a:sym typeface="Wingdings" pitchFamily="2" charset="2"/>
              </a:rPr>
              <a:t> </a:t>
            </a:r>
            <a:r>
              <a:rPr lang="sr-Cyrl-RS" sz="1800" dirty="0">
                <a:latin typeface="+mj-lt"/>
                <a:sym typeface="Wingdings" pitchFamily="2" charset="2"/>
              </a:rPr>
              <a:t>омогућава се исталожавање суспендованих материја и испливавање на површину материја лакших од воде.</a:t>
            </a:r>
          </a:p>
          <a:p>
            <a:r>
              <a:rPr lang="sr-Cyrl-RS" sz="1800" dirty="0">
                <a:latin typeface="+mj-lt"/>
                <a:sym typeface="Wingdings" pitchFamily="2" charset="2"/>
              </a:rPr>
              <a:t>Ток радијалан, вода се уводи централно. </a:t>
            </a:r>
            <a:r>
              <a:rPr lang="sr-Cyrl-RS" sz="18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Хидраулички аспекти геометрије улазне грађевине важни </a:t>
            </a:r>
            <a:r>
              <a:rPr lang="sr-Cyrl-CS" sz="1800" dirty="0">
                <a:solidFill>
                  <a:srgbClr val="FF0000"/>
                </a:solidFill>
                <a:latin typeface="+mj-lt"/>
              </a:rPr>
              <a:t>за ефикасност процеса таложења.</a:t>
            </a:r>
            <a:endParaRPr lang="sr-Cyrl-RS" sz="1800" dirty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r>
              <a:rPr lang="sr-Cyrl-CS" sz="1800" dirty="0">
                <a:latin typeface="+mj-lt"/>
              </a:rPr>
              <a:t>Избистрена вода се евакуише из таложника преко преливне траке по ободу таложника. </a:t>
            </a:r>
            <a:r>
              <a:rPr lang="sr-Cyrl-CS" sz="1800" dirty="0">
                <a:solidFill>
                  <a:srgbClr val="FF0000"/>
                </a:solidFill>
                <a:latin typeface="+mj-lt"/>
              </a:rPr>
              <a:t>Хидраулички услови преливања важни за ефикасност процеса.</a:t>
            </a:r>
          </a:p>
        </p:txBody>
      </p:sp>
      <p:pic>
        <p:nvPicPr>
          <p:cNvPr id="10" name="Picture 9" descr="20190925_093339.jpg"/>
          <p:cNvPicPr>
            <a:picLocks noChangeAspect="1"/>
          </p:cNvPicPr>
          <p:nvPr/>
        </p:nvPicPr>
        <p:blipFill>
          <a:blip r:embed="rId5" cstate="print"/>
          <a:srcRect l="3333" t="11939" r="2500" b="11939"/>
          <a:stretch>
            <a:fillRect/>
          </a:stretch>
        </p:blipFill>
        <p:spPr>
          <a:xfrm>
            <a:off x="4953000" y="2343150"/>
            <a:ext cx="3962400" cy="119222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514350"/>
          </a:xfrm>
        </p:spPr>
        <p:txBody>
          <a:bodyPr>
            <a:noAutofit/>
          </a:bodyPr>
          <a:lstStyle/>
          <a:p>
            <a:pPr algn="ctr"/>
            <a:r>
              <a:rPr lang="sr-Cyrl-CS" sz="2800">
                <a:solidFill>
                  <a:schemeClr val="tx1"/>
                </a:solidFill>
              </a:rPr>
              <a:t>Облици улазне грађевине кружних таложника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62465" name="Picture 1" descr="C:\Users\Milica\Desktop\potrebno\MILICA MASTER\new msc photos\vertik smer toka ulazna grad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171700"/>
            <a:ext cx="1866900" cy="1157288"/>
          </a:xfrm>
          <a:prstGeom prst="rect">
            <a:avLst/>
          </a:prstGeom>
          <a:noFill/>
        </p:spPr>
      </p:pic>
      <p:pic>
        <p:nvPicPr>
          <p:cNvPr id="62468" name="Picture 4" descr="Ð ÐµÐ·ÑÐ»ÑÐ°Ñ ÑÐ»Ð¸ÐºÐ° Ð·Ð° monroe inlet structure clarif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399" y="857251"/>
            <a:ext cx="3733801" cy="1943099"/>
          </a:xfrm>
          <a:prstGeom prst="rect">
            <a:avLst/>
          </a:prstGeom>
          <a:noFill/>
        </p:spPr>
      </p:pic>
      <p:sp>
        <p:nvSpPr>
          <p:cNvPr id="62470" name="AutoShape 6" descr="Ð ÐµÐ·ÑÐ»ÑÐ°Ñ ÑÐ»Ð¸ÐºÐ° Ð·Ð° kocamemi inlet structure clarifier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62472" name="AutoShape 8" descr="Ð ÐµÐ·ÑÐ»ÑÐ°Ñ ÑÐ»Ð¸ÐºÐ° Ð·Ð° kocamemi inlet structure clarifier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62474" name="AutoShape 10" descr="Ð ÐµÐ·ÑÐ»ÑÐ°Ñ ÑÐ»Ð¸ÐºÐ° Ð·Ð° kocamemi inlet structure clarifier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62476" name="AutoShape 12" descr="Ð ÐµÐ·ÑÐ»ÑÐ°Ñ ÑÐ»Ð¸ÐºÐ° Ð·Ð° kocamemi inlet structure clarifier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pic>
        <p:nvPicPr>
          <p:cNvPr id="12" name="Picture 11" descr="kocame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824" y="3530440"/>
            <a:ext cx="2162176" cy="13858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6600" y="2792670"/>
            <a:ext cx="563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Обезбеђује равномерну расподелу протока по таложнику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1600" dirty="0">
                <a:latin typeface="+mj-lt"/>
              </a:rPr>
              <a:t> Обавља дисипацију кинетичке енергије инфлуента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>
                <a:latin typeface="+mj-lt"/>
              </a:rPr>
              <a:t> Спречава могућност подизања муља са дна таложника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1600" dirty="0">
                <a:latin typeface="+mj-lt"/>
              </a:rPr>
              <a:t> Побољшава флокулацију </a:t>
            </a:r>
          </a:p>
          <a:p>
            <a:r>
              <a:rPr lang="ru-RU" sz="1600" b="1" dirty="0">
                <a:latin typeface="+mj-lt"/>
              </a:rPr>
              <a:t>Ефикасност таложника веома зависи од хидрауличких услова у зони улаза воде у објекат</a:t>
            </a:r>
            <a:r>
              <a:rPr lang="en-US" sz="1600" b="1" dirty="0">
                <a:latin typeface="+mj-lt"/>
              </a:rPr>
              <a:t> </a:t>
            </a:r>
            <a:r>
              <a:rPr lang="ru-RU" sz="1600" b="1" dirty="0">
                <a:latin typeface="+mj-lt"/>
              </a:rPr>
              <a:t>односно од геометрије улазне грађевине.</a:t>
            </a:r>
            <a:r>
              <a:rPr lang="en-US" sz="1600" b="1" dirty="0">
                <a:latin typeface="+mj-lt"/>
              </a:rPr>
              <a:t> </a:t>
            </a:r>
          </a:p>
        </p:txBody>
      </p:sp>
      <p:pic>
        <p:nvPicPr>
          <p:cNvPr id="18" name="Picture 17" descr="grad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25138" y="854964"/>
            <a:ext cx="1547953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11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3434</TotalTime>
  <Words>900</Words>
  <Application>Microsoft Office PowerPoint</Application>
  <PresentationFormat>On-screen Show (16:9)</PresentationFormat>
  <Paragraphs>162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Flow</vt:lpstr>
      <vt:lpstr>Visio</vt:lpstr>
      <vt:lpstr>Грађевински факултет Универзитета у Београду</vt:lpstr>
      <vt:lpstr>PowerPoint Presentation</vt:lpstr>
      <vt:lpstr>ТЕОРИЈСКИ ДЕО</vt:lpstr>
      <vt:lpstr>Хидраулички профил</vt:lpstr>
      <vt:lpstr>Хидраулички губици на постројењу</vt:lpstr>
      <vt:lpstr>Критеријуми за прорачун хидрауличког профила</vt:lpstr>
      <vt:lpstr>Специфични хидраулички аспекти појединих објеката</vt:lpstr>
      <vt:lpstr>Кружни таложници са радијалним током воде</vt:lpstr>
      <vt:lpstr>Облици улазне грађевине кружних таложника</vt:lpstr>
      <vt:lpstr>Преливи</vt:lpstr>
      <vt:lpstr>ПРОРАЧУН</vt:lpstr>
      <vt:lpstr>ПРОРАЧУН</vt:lpstr>
      <vt:lpstr>Основа ППОВ са оптерећењима  за обе фазе</vt:lpstr>
      <vt:lpstr>Утицај фазности на прорачун укупних губитака</vt:lpstr>
      <vt:lpstr>Закључак</vt:lpstr>
      <vt:lpstr>Грађевински факултет Универзитета у Београду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Грађевински факултет Универзитета у Београду</dc:title>
  <dc:creator>Милица</dc:creator>
  <cp:lastModifiedBy>Milica Nesovic</cp:lastModifiedBy>
  <cp:revision>287</cp:revision>
  <dcterms:created xsi:type="dcterms:W3CDTF">2019-09-18T14:10:33Z</dcterms:created>
  <dcterms:modified xsi:type="dcterms:W3CDTF">2019-12-11T10:32:27Z</dcterms:modified>
</cp:coreProperties>
</file>